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73" r:id="rId1"/>
    <p:sldMasterId id="2147483785" r:id="rId2"/>
  </p:sldMasterIdLst>
  <p:notesMasterIdLst>
    <p:notesMasterId r:id="rId26"/>
  </p:notesMasterIdLst>
  <p:sldIdLst>
    <p:sldId id="256" r:id="rId3"/>
    <p:sldId id="447" r:id="rId4"/>
    <p:sldId id="448" r:id="rId5"/>
    <p:sldId id="449" r:id="rId6"/>
    <p:sldId id="450" r:id="rId7"/>
    <p:sldId id="459" r:id="rId8"/>
    <p:sldId id="309" r:id="rId9"/>
    <p:sldId id="266" r:id="rId10"/>
    <p:sldId id="323" r:id="rId11"/>
    <p:sldId id="460" r:id="rId12"/>
    <p:sldId id="322" r:id="rId13"/>
    <p:sldId id="329" r:id="rId14"/>
    <p:sldId id="302" r:id="rId15"/>
    <p:sldId id="326" r:id="rId16"/>
    <p:sldId id="276" r:id="rId17"/>
    <p:sldId id="325" r:id="rId18"/>
    <p:sldId id="299" r:id="rId19"/>
    <p:sldId id="300" r:id="rId20"/>
    <p:sldId id="301" r:id="rId21"/>
    <p:sldId id="314" r:id="rId22"/>
    <p:sldId id="316" r:id="rId23"/>
    <p:sldId id="286" r:id="rId24"/>
    <p:sldId id="461" r:id="rId25"/>
  </p:sldIdLst>
  <p:sldSz cx="12192000" cy="6858000"/>
  <p:notesSz cx="7315200" cy="9601200"/>
  <p:embeddedFontLst>
    <p:embeddedFont>
      <p:font typeface="Aptos Black" panose="020B0004020202020204" pitchFamily="34" charset="0"/>
      <p:bold r:id="rId27"/>
    </p:embeddedFont>
    <p:embeddedFont>
      <p:font typeface="Arial Black" panose="020B0A04020102020204" pitchFamily="34" charset="0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Avenir Next LT Pro" panose="020B0504020202020204" pitchFamily="34" charset="0"/>
      <p:regular r:id="rId33"/>
      <p:bold r:id="rId34"/>
    </p:embeddedFont>
    <p:embeddedFont>
      <p:font typeface="Avenir Next LT Pro Light" panose="020B0304020202020204" pitchFamily="34" charset="0"/>
      <p:regular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7A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A366D-DD55-46C2-84C5-4FA6BFE4D56A}" v="2" dt="2026-04-11T00:07:45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62" y="523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Botsman" userId="421915e3-f20b-40fe-bd4a-0d8412cfa17a" providerId="ADAL" clId="{5D878B3C-599E-4D44-8D2B-1774FCBC196F}"/>
    <pc:docChg chg="modSld">
      <pc:chgData name="Peter Botsman" userId="421915e3-f20b-40fe-bd4a-0d8412cfa17a" providerId="ADAL" clId="{5D878B3C-599E-4D44-8D2B-1774FCBC196F}" dt="2026-04-11T00:07:35.748" v="0" actId="1076"/>
      <pc:docMkLst>
        <pc:docMk/>
      </pc:docMkLst>
      <pc:sldChg chg="modSp mod">
        <pc:chgData name="Peter Botsman" userId="421915e3-f20b-40fe-bd4a-0d8412cfa17a" providerId="ADAL" clId="{5D878B3C-599E-4D44-8D2B-1774FCBC196F}" dt="2026-04-11T00:07:35.748" v="0" actId="1076"/>
        <pc:sldMkLst>
          <pc:docMk/>
          <pc:sldMk cId="1359284466" sldId="450"/>
        </pc:sldMkLst>
        <pc:picChg chg="mod">
          <ac:chgData name="Peter Botsman" userId="421915e3-f20b-40fe-bd4a-0d8412cfa17a" providerId="ADAL" clId="{5D878B3C-599E-4D44-8D2B-1774FCBC196F}" dt="2026-04-11T00:07:35.748" v="0" actId="1076"/>
          <ac:picMkLst>
            <pc:docMk/>
            <pc:sldMk cId="1359284466" sldId="450"/>
            <ac:picMk id="9230" creationId="{00000000-0000-0000-0000-00000000000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image" Target="../media/image42.jpeg"/><Relationship Id="rId6" Type="http://schemas.openxmlformats.org/officeDocument/2006/relationships/image" Target="../media/image40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8B16C-9185-4FDB-8D33-F76AEBF8EA7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1159E9-FACB-4D60-BEE0-1F1BC0C6D059}">
      <dgm:prSet/>
      <dgm:spPr/>
      <dgm:t>
        <a:bodyPr/>
        <a:lstStyle/>
        <a:p>
          <a:r>
            <a:rPr lang="en-US" b="1"/>
            <a:t>Mission: </a:t>
          </a:r>
          <a:r>
            <a:rPr lang="en-US" b="0"/>
            <a:t>Advance inclusive sustainable development anchored in manufacturing</a:t>
          </a:r>
          <a:r>
            <a:rPr lang="en-US"/>
            <a:t>.</a:t>
          </a:r>
        </a:p>
      </dgm:t>
    </dgm:pt>
    <dgm:pt modelId="{27814637-0CA6-4F3E-8E12-DEC1895788B9}" type="parTrans" cxnId="{1AA27F60-9157-4A34-A850-42D9AD122F70}">
      <dgm:prSet/>
      <dgm:spPr/>
      <dgm:t>
        <a:bodyPr/>
        <a:lstStyle/>
        <a:p>
          <a:endParaRPr lang="en-US"/>
        </a:p>
      </dgm:t>
    </dgm:pt>
    <dgm:pt modelId="{A1FB071E-F0B3-45DF-9C81-70BA0BAEE230}" type="sibTrans" cxnId="{1AA27F60-9157-4A34-A850-42D9AD122F70}">
      <dgm:prSet/>
      <dgm:spPr/>
      <dgm:t>
        <a:bodyPr/>
        <a:lstStyle/>
        <a:p>
          <a:endParaRPr lang="en-US"/>
        </a:p>
      </dgm:t>
    </dgm:pt>
    <dgm:pt modelId="{EDF83687-9E67-4D2E-8B45-4AF3EC479F1B}">
      <dgm:prSet/>
      <dgm:spPr/>
      <dgm:t>
        <a:bodyPr/>
        <a:lstStyle/>
        <a:p>
          <a:pPr rtl="0"/>
          <a:r>
            <a:rPr lang="en-US" b="1" dirty="0"/>
            <a:t>Program Overview: </a:t>
          </a:r>
        </a:p>
        <a:p>
          <a:pPr rtl="0"/>
          <a:r>
            <a:rPr lang="en-US" b="1" dirty="0"/>
            <a:t>Austin Polytechnical Academy (aka Career Pathway Services)</a:t>
          </a:r>
          <a:r>
            <a:rPr lang="en-US" dirty="0"/>
            <a:t>: expose, inspire and prepare youth </a:t>
          </a:r>
          <a:r>
            <a:rPr lang="en-US" u="none" dirty="0"/>
            <a:t>to get and keep </a:t>
          </a:r>
          <a:r>
            <a:rPr lang="en-US" dirty="0"/>
            <a:t>career-track jobs in manufacturing.</a:t>
          </a:r>
          <a:endParaRPr lang="en-US" b="0" dirty="0"/>
        </a:p>
      </dgm:t>
    </dgm:pt>
    <dgm:pt modelId="{D541C950-48B9-483A-8CDC-40E7505B2189}" type="parTrans" cxnId="{14C32E2D-E605-46A5-8E22-4D51ED5424E0}">
      <dgm:prSet/>
      <dgm:spPr/>
      <dgm:t>
        <a:bodyPr/>
        <a:lstStyle/>
        <a:p>
          <a:endParaRPr lang="en-US"/>
        </a:p>
      </dgm:t>
    </dgm:pt>
    <dgm:pt modelId="{8B8B6C51-2D82-40AA-9AC4-E2B49F709762}" type="sibTrans" cxnId="{14C32E2D-E605-46A5-8E22-4D51ED5424E0}">
      <dgm:prSet/>
      <dgm:spPr/>
      <dgm:t>
        <a:bodyPr/>
        <a:lstStyle/>
        <a:p>
          <a:endParaRPr lang="en-US"/>
        </a:p>
      </dgm:t>
    </dgm:pt>
    <dgm:pt modelId="{55FA9129-4363-4BB7-B9E8-C9A98A5B04E1}">
      <dgm:prSet/>
      <dgm:spPr/>
      <dgm:t>
        <a:bodyPr/>
        <a:lstStyle/>
        <a:p>
          <a:r>
            <a:rPr lang="en-US" b="1" dirty="0"/>
            <a:t>Core Belief</a:t>
          </a:r>
          <a:r>
            <a:rPr lang="en-US" dirty="0"/>
            <a:t>: A “high road” manufacturing ecosystem is fundamental to advancing systemic development solutions transformative for economies, individuals, families and our communities.</a:t>
          </a:r>
        </a:p>
      </dgm:t>
    </dgm:pt>
    <dgm:pt modelId="{2D50140C-8653-420A-AFA5-FEB059D0AD67}" type="parTrans" cxnId="{1FE0B891-58B9-458D-AEE1-E3DD3D1502F4}">
      <dgm:prSet/>
      <dgm:spPr/>
      <dgm:t>
        <a:bodyPr/>
        <a:lstStyle/>
        <a:p>
          <a:endParaRPr lang="en-US"/>
        </a:p>
      </dgm:t>
    </dgm:pt>
    <dgm:pt modelId="{7AD3A995-03A6-4A28-9AC9-E28989B8786E}" type="sibTrans" cxnId="{1FE0B891-58B9-458D-AEE1-E3DD3D1502F4}">
      <dgm:prSet/>
      <dgm:spPr/>
      <dgm:t>
        <a:bodyPr/>
        <a:lstStyle/>
        <a:p>
          <a:endParaRPr lang="en-US"/>
        </a:p>
      </dgm:t>
    </dgm:pt>
    <dgm:pt modelId="{7E18D243-D68D-4020-B8B4-B6E9F14BB637}" type="pres">
      <dgm:prSet presAssocID="{7418B16C-9185-4FDB-8D33-F76AEBF8EA74}" presName="vert0" presStyleCnt="0">
        <dgm:presLayoutVars>
          <dgm:dir/>
          <dgm:animOne val="branch"/>
          <dgm:animLvl val="lvl"/>
        </dgm:presLayoutVars>
      </dgm:prSet>
      <dgm:spPr/>
    </dgm:pt>
    <dgm:pt modelId="{377B0A96-B768-4FB7-A00D-6EE8B2D5AB11}" type="pres">
      <dgm:prSet presAssocID="{55FA9129-4363-4BB7-B9E8-C9A98A5B04E1}" presName="thickLine" presStyleLbl="alignNode1" presStyleIdx="0" presStyleCnt="3"/>
      <dgm:spPr/>
    </dgm:pt>
    <dgm:pt modelId="{97EF39D6-DB1A-4510-992F-E182AFD31FB2}" type="pres">
      <dgm:prSet presAssocID="{55FA9129-4363-4BB7-B9E8-C9A98A5B04E1}" presName="horz1" presStyleCnt="0"/>
      <dgm:spPr/>
    </dgm:pt>
    <dgm:pt modelId="{30831661-5FB6-4D79-9FBE-746307D78CA5}" type="pres">
      <dgm:prSet presAssocID="{55FA9129-4363-4BB7-B9E8-C9A98A5B04E1}" presName="tx1" presStyleLbl="revTx" presStyleIdx="0" presStyleCnt="3"/>
      <dgm:spPr/>
    </dgm:pt>
    <dgm:pt modelId="{E98D1E7F-08D9-409D-A28F-D363A1BCCF59}" type="pres">
      <dgm:prSet presAssocID="{55FA9129-4363-4BB7-B9E8-C9A98A5B04E1}" presName="vert1" presStyleCnt="0"/>
      <dgm:spPr/>
    </dgm:pt>
    <dgm:pt modelId="{BD5F8CCB-C389-474D-93C1-86C7A5F44ED9}" type="pres">
      <dgm:prSet presAssocID="{871159E9-FACB-4D60-BEE0-1F1BC0C6D059}" presName="thickLine" presStyleLbl="alignNode1" presStyleIdx="1" presStyleCnt="3"/>
      <dgm:spPr/>
    </dgm:pt>
    <dgm:pt modelId="{5DD55830-45E7-4E2C-AD63-F2521958C4E3}" type="pres">
      <dgm:prSet presAssocID="{871159E9-FACB-4D60-BEE0-1F1BC0C6D059}" presName="horz1" presStyleCnt="0"/>
      <dgm:spPr/>
    </dgm:pt>
    <dgm:pt modelId="{5E8830D1-3542-4D04-8BAB-7322EBE91242}" type="pres">
      <dgm:prSet presAssocID="{871159E9-FACB-4D60-BEE0-1F1BC0C6D059}" presName="tx1" presStyleLbl="revTx" presStyleIdx="1" presStyleCnt="3"/>
      <dgm:spPr/>
    </dgm:pt>
    <dgm:pt modelId="{6598C10B-BB1F-49EF-AE29-87AE5CC45EB2}" type="pres">
      <dgm:prSet presAssocID="{871159E9-FACB-4D60-BEE0-1F1BC0C6D059}" presName="vert1" presStyleCnt="0"/>
      <dgm:spPr/>
    </dgm:pt>
    <dgm:pt modelId="{B1910073-66AC-496B-884D-FE39705DED7B}" type="pres">
      <dgm:prSet presAssocID="{EDF83687-9E67-4D2E-8B45-4AF3EC479F1B}" presName="thickLine" presStyleLbl="alignNode1" presStyleIdx="2" presStyleCnt="3"/>
      <dgm:spPr/>
    </dgm:pt>
    <dgm:pt modelId="{6D83FD69-647C-4504-B0B7-322186AA6C0B}" type="pres">
      <dgm:prSet presAssocID="{EDF83687-9E67-4D2E-8B45-4AF3EC479F1B}" presName="horz1" presStyleCnt="0"/>
      <dgm:spPr/>
    </dgm:pt>
    <dgm:pt modelId="{6BF899B2-58F4-4E91-860D-9C014EA5CD0E}" type="pres">
      <dgm:prSet presAssocID="{EDF83687-9E67-4D2E-8B45-4AF3EC479F1B}" presName="tx1" presStyleLbl="revTx" presStyleIdx="2" presStyleCnt="3" custScaleY="142006"/>
      <dgm:spPr/>
    </dgm:pt>
    <dgm:pt modelId="{63099222-2A3D-4A0A-8269-36014C2F6158}" type="pres">
      <dgm:prSet presAssocID="{EDF83687-9E67-4D2E-8B45-4AF3EC479F1B}" presName="vert1" presStyleCnt="0"/>
      <dgm:spPr/>
    </dgm:pt>
  </dgm:ptLst>
  <dgm:cxnLst>
    <dgm:cxn modelId="{C7A0771B-C786-4604-9055-CFDDB02C90ED}" type="presOf" srcId="{871159E9-FACB-4D60-BEE0-1F1BC0C6D059}" destId="{5E8830D1-3542-4D04-8BAB-7322EBE91242}" srcOrd="0" destOrd="0" presId="urn:microsoft.com/office/officeart/2008/layout/LinedList"/>
    <dgm:cxn modelId="{14C32E2D-E605-46A5-8E22-4D51ED5424E0}" srcId="{7418B16C-9185-4FDB-8D33-F76AEBF8EA74}" destId="{EDF83687-9E67-4D2E-8B45-4AF3EC479F1B}" srcOrd="2" destOrd="0" parTransId="{D541C950-48B9-483A-8CDC-40E7505B2189}" sibTransId="{8B8B6C51-2D82-40AA-9AC4-E2B49F709762}"/>
    <dgm:cxn modelId="{1AA27F60-9157-4A34-A850-42D9AD122F70}" srcId="{7418B16C-9185-4FDB-8D33-F76AEBF8EA74}" destId="{871159E9-FACB-4D60-BEE0-1F1BC0C6D059}" srcOrd="1" destOrd="0" parTransId="{27814637-0CA6-4F3E-8E12-DEC1895788B9}" sibTransId="{A1FB071E-F0B3-45DF-9C81-70BA0BAEE230}"/>
    <dgm:cxn modelId="{91B37F8F-C3D5-437B-8557-8A858CD8FF7A}" type="presOf" srcId="{EDF83687-9E67-4D2E-8B45-4AF3EC479F1B}" destId="{6BF899B2-58F4-4E91-860D-9C014EA5CD0E}" srcOrd="0" destOrd="0" presId="urn:microsoft.com/office/officeart/2008/layout/LinedList"/>
    <dgm:cxn modelId="{1FE0B891-58B9-458D-AEE1-E3DD3D1502F4}" srcId="{7418B16C-9185-4FDB-8D33-F76AEBF8EA74}" destId="{55FA9129-4363-4BB7-B9E8-C9A98A5B04E1}" srcOrd="0" destOrd="0" parTransId="{2D50140C-8653-420A-AFA5-FEB059D0AD67}" sibTransId="{7AD3A995-03A6-4A28-9AC9-E28989B8786E}"/>
    <dgm:cxn modelId="{1CC135DA-3FC9-488D-B74B-40B01BC722CE}" type="presOf" srcId="{7418B16C-9185-4FDB-8D33-F76AEBF8EA74}" destId="{7E18D243-D68D-4020-B8B4-B6E9F14BB637}" srcOrd="0" destOrd="0" presId="urn:microsoft.com/office/officeart/2008/layout/LinedList"/>
    <dgm:cxn modelId="{BEF560F1-7348-4427-814E-9326A1EAECA7}" type="presOf" srcId="{55FA9129-4363-4BB7-B9E8-C9A98A5B04E1}" destId="{30831661-5FB6-4D79-9FBE-746307D78CA5}" srcOrd="0" destOrd="0" presId="urn:microsoft.com/office/officeart/2008/layout/LinedList"/>
    <dgm:cxn modelId="{81283B5D-AFD0-4DCF-A4E6-39E1F76CA478}" type="presParOf" srcId="{7E18D243-D68D-4020-B8B4-B6E9F14BB637}" destId="{377B0A96-B768-4FB7-A00D-6EE8B2D5AB11}" srcOrd="0" destOrd="0" presId="urn:microsoft.com/office/officeart/2008/layout/LinedList"/>
    <dgm:cxn modelId="{FC439E65-B7CC-4A79-81FD-02CC95CBBB3E}" type="presParOf" srcId="{7E18D243-D68D-4020-B8B4-B6E9F14BB637}" destId="{97EF39D6-DB1A-4510-992F-E182AFD31FB2}" srcOrd="1" destOrd="0" presId="urn:microsoft.com/office/officeart/2008/layout/LinedList"/>
    <dgm:cxn modelId="{22CABCC5-64C2-41CE-8DA7-1563A50C1F25}" type="presParOf" srcId="{97EF39D6-DB1A-4510-992F-E182AFD31FB2}" destId="{30831661-5FB6-4D79-9FBE-746307D78CA5}" srcOrd="0" destOrd="0" presId="urn:microsoft.com/office/officeart/2008/layout/LinedList"/>
    <dgm:cxn modelId="{E0805C8A-BEA0-4350-B39D-DD99DFEF7AD7}" type="presParOf" srcId="{97EF39D6-DB1A-4510-992F-E182AFD31FB2}" destId="{E98D1E7F-08D9-409D-A28F-D363A1BCCF59}" srcOrd="1" destOrd="0" presId="urn:microsoft.com/office/officeart/2008/layout/LinedList"/>
    <dgm:cxn modelId="{01BF7D2C-ED68-42C2-93C4-11C6D244E8DE}" type="presParOf" srcId="{7E18D243-D68D-4020-B8B4-B6E9F14BB637}" destId="{BD5F8CCB-C389-474D-93C1-86C7A5F44ED9}" srcOrd="2" destOrd="0" presId="urn:microsoft.com/office/officeart/2008/layout/LinedList"/>
    <dgm:cxn modelId="{61C51E19-A0CB-4E6A-8322-4770A8C839EF}" type="presParOf" srcId="{7E18D243-D68D-4020-B8B4-B6E9F14BB637}" destId="{5DD55830-45E7-4E2C-AD63-F2521958C4E3}" srcOrd="3" destOrd="0" presId="urn:microsoft.com/office/officeart/2008/layout/LinedList"/>
    <dgm:cxn modelId="{BB28E9F0-D3FE-4F90-883E-FE6393EF3943}" type="presParOf" srcId="{5DD55830-45E7-4E2C-AD63-F2521958C4E3}" destId="{5E8830D1-3542-4D04-8BAB-7322EBE91242}" srcOrd="0" destOrd="0" presId="urn:microsoft.com/office/officeart/2008/layout/LinedList"/>
    <dgm:cxn modelId="{3FAFD20F-D609-408E-B99B-0B73F2C5E1FF}" type="presParOf" srcId="{5DD55830-45E7-4E2C-AD63-F2521958C4E3}" destId="{6598C10B-BB1F-49EF-AE29-87AE5CC45EB2}" srcOrd="1" destOrd="0" presId="urn:microsoft.com/office/officeart/2008/layout/LinedList"/>
    <dgm:cxn modelId="{48FEC62C-C11A-4F19-A3B4-FF07F1CE7D35}" type="presParOf" srcId="{7E18D243-D68D-4020-B8B4-B6E9F14BB637}" destId="{B1910073-66AC-496B-884D-FE39705DED7B}" srcOrd="4" destOrd="0" presId="urn:microsoft.com/office/officeart/2008/layout/LinedList"/>
    <dgm:cxn modelId="{B52F2DFE-F762-4B39-AE57-0B5AEB223425}" type="presParOf" srcId="{7E18D243-D68D-4020-B8B4-B6E9F14BB637}" destId="{6D83FD69-647C-4504-B0B7-322186AA6C0B}" srcOrd="5" destOrd="0" presId="urn:microsoft.com/office/officeart/2008/layout/LinedList"/>
    <dgm:cxn modelId="{66AB5F47-9712-4DD9-A95D-3D2793389F44}" type="presParOf" srcId="{6D83FD69-647C-4504-B0B7-322186AA6C0B}" destId="{6BF899B2-58F4-4E91-860D-9C014EA5CD0E}" srcOrd="0" destOrd="0" presId="urn:microsoft.com/office/officeart/2008/layout/LinedList"/>
    <dgm:cxn modelId="{29CFA20E-8657-47DB-86DC-2B31F938BF4C}" type="presParOf" srcId="{6D83FD69-647C-4504-B0B7-322186AA6C0B}" destId="{63099222-2A3D-4A0A-8269-36014C2F61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F9125-AB20-4C09-8846-470357DB915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C0DEA-D7F5-444C-8B46-C47790457D3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latin typeface="Avenir Next LT Pro Light" panose="020F0302020204030204"/>
            </a:rPr>
            <a:t>Early</a:t>
          </a:r>
          <a:r>
            <a:rPr lang="en-US" dirty="0"/>
            <a:t> Warning Network</a:t>
          </a:r>
        </a:p>
      </dgm:t>
    </dgm:pt>
    <dgm:pt modelId="{D6176993-4CFD-46EF-BC27-4AE9E539E510}" type="parTrans" cxnId="{6C056EEC-CC27-48B2-A54C-E2AC1A6462B7}">
      <dgm:prSet/>
      <dgm:spPr/>
      <dgm:t>
        <a:bodyPr/>
        <a:lstStyle/>
        <a:p>
          <a:endParaRPr lang="en-US"/>
        </a:p>
      </dgm:t>
    </dgm:pt>
    <dgm:pt modelId="{0529355F-9C0C-4A0D-9DB4-7669B8D7F30A}" type="sibTrans" cxnId="{6C056EEC-CC27-48B2-A54C-E2AC1A6462B7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FF0B835-1824-485F-80E2-A361F6843AC2}">
      <dgm:prSet phldrT="[Text]"/>
      <dgm:spPr>
        <a:solidFill>
          <a:srgbClr val="00B0F0"/>
        </a:solidFill>
      </dgm:spPr>
      <dgm:t>
        <a:bodyPr/>
        <a:lstStyle/>
        <a:p>
          <a:pPr rtl="0"/>
          <a:r>
            <a:rPr lang="en-US" dirty="0">
              <a:latin typeface="Avenir Next LT Pro Light" panose="020F0302020204030204"/>
            </a:rPr>
            <a:t>Manufacturing </a:t>
          </a:r>
          <a:r>
            <a:rPr lang="en-US" dirty="0"/>
            <a:t>Succession Solutions</a:t>
          </a:r>
        </a:p>
      </dgm:t>
    </dgm:pt>
    <dgm:pt modelId="{765239F3-399A-4A90-8779-F7FA60E74733}" type="parTrans" cxnId="{65568BA4-C185-4EC9-ACD7-1196177119B2}">
      <dgm:prSet/>
      <dgm:spPr/>
      <dgm:t>
        <a:bodyPr/>
        <a:lstStyle/>
        <a:p>
          <a:endParaRPr lang="en-US"/>
        </a:p>
      </dgm:t>
    </dgm:pt>
    <dgm:pt modelId="{C3935225-6D40-4830-AEE8-D1E643C7CFEB}" type="sibTrans" cxnId="{65568BA4-C185-4EC9-ACD7-1196177119B2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8354FE-5D08-455F-B301-8CAA18FABB32}">
      <dgm:prSet/>
      <dgm:spPr>
        <a:solidFill>
          <a:srgbClr val="8C57A9"/>
        </a:solidFill>
      </dgm:spPr>
      <dgm:t>
        <a:bodyPr/>
        <a:lstStyle/>
        <a:p>
          <a:pPr rtl="0"/>
          <a:r>
            <a:rPr lang="en-US" dirty="0"/>
            <a:t>Young Manufacturers Association</a:t>
          </a:r>
        </a:p>
      </dgm:t>
    </dgm:pt>
    <dgm:pt modelId="{6199E702-C821-4C68-B97C-F242EB7D67FF}" type="parTrans" cxnId="{F907EB5F-FC6B-4C0B-A1AA-D291FE6FAF32}">
      <dgm:prSet/>
      <dgm:spPr/>
      <dgm:t>
        <a:bodyPr/>
        <a:lstStyle/>
        <a:p>
          <a:endParaRPr lang="en-US"/>
        </a:p>
      </dgm:t>
    </dgm:pt>
    <dgm:pt modelId="{B6A968B7-05EC-444D-827C-6DD6A80DC604}" type="sibTrans" cxnId="{F907EB5F-FC6B-4C0B-A1AA-D291FE6FAF32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4C80A4-8780-4221-A96E-E8D473EDC01C}">
      <dgm:prSet/>
      <dgm:spPr>
        <a:solidFill>
          <a:srgbClr val="8C57A9"/>
        </a:solidFill>
      </dgm:spPr>
      <dgm:t>
        <a:bodyPr/>
        <a:lstStyle/>
        <a:p>
          <a:r>
            <a:rPr lang="en-US" dirty="0"/>
            <a:t>Manufacturing Connect</a:t>
          </a:r>
        </a:p>
      </dgm:t>
    </dgm:pt>
    <dgm:pt modelId="{D351E5FA-24FA-4FCE-BDB7-61062F948260}" type="parTrans" cxnId="{11179732-B26D-448C-87A8-BE20163380DF}">
      <dgm:prSet/>
      <dgm:spPr/>
      <dgm:t>
        <a:bodyPr/>
        <a:lstStyle/>
        <a:p>
          <a:endParaRPr lang="en-US"/>
        </a:p>
      </dgm:t>
    </dgm:pt>
    <dgm:pt modelId="{4B24830F-5761-48C1-96AE-5BC72DC3FA04}" type="sibTrans" cxnId="{11179732-B26D-448C-87A8-BE20163380DF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AC31C5-2F30-45AC-8D92-70B4D5639E4E}">
      <dgm:prSet custT="1"/>
      <dgm:spPr>
        <a:solidFill>
          <a:srgbClr val="8C57A9"/>
        </a:solidFill>
      </dgm:spPr>
      <dgm:t>
        <a:bodyPr/>
        <a:lstStyle/>
        <a:p>
          <a:r>
            <a:rPr lang="en-US" sz="1200" b="1" dirty="0"/>
            <a:t>Austin Polytechnical Academy</a:t>
          </a:r>
        </a:p>
      </dgm:t>
    </dgm:pt>
    <dgm:pt modelId="{CCF7437C-0D80-4A14-B6D4-647D68B7B10C}" type="parTrans" cxnId="{E33C6949-582C-4047-8872-27B0DEC4F267}">
      <dgm:prSet/>
      <dgm:spPr/>
      <dgm:t>
        <a:bodyPr/>
        <a:lstStyle/>
        <a:p>
          <a:endParaRPr lang="en-US"/>
        </a:p>
      </dgm:t>
    </dgm:pt>
    <dgm:pt modelId="{1B1ACE9A-D484-488F-A8C9-86067440446F}" type="sibTrans" cxnId="{E33C6949-582C-4047-8872-27B0DEC4F267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58BA04-CD39-4892-9B2A-5AB888DD4782}">
      <dgm:prSet/>
      <dgm:spPr>
        <a:solidFill>
          <a:srgbClr val="8C57A9"/>
        </a:solidFill>
      </dgm:spPr>
      <dgm:t>
        <a:bodyPr/>
        <a:lstStyle/>
        <a:p>
          <a:r>
            <a:rPr lang="en-US" dirty="0"/>
            <a:t>Instructors Apprenticeship for Advanced Manufacturing</a:t>
          </a:r>
        </a:p>
      </dgm:t>
    </dgm:pt>
    <dgm:pt modelId="{29BF6F85-D913-406F-B4B3-224EB2EE2A4C}" type="parTrans" cxnId="{0C344C94-AC47-4D48-B098-77F3B0A4E360}">
      <dgm:prSet/>
      <dgm:spPr/>
      <dgm:t>
        <a:bodyPr/>
        <a:lstStyle/>
        <a:p>
          <a:endParaRPr lang="en-US"/>
        </a:p>
      </dgm:t>
    </dgm:pt>
    <dgm:pt modelId="{9AC4D4AF-22AF-4716-84A8-25C329F0B880}" type="sibTrans" cxnId="{0C344C94-AC47-4D48-B098-77F3B0A4E360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1BEA32-3795-4C88-A180-0BC66713F6D0}">
      <dgm:prSet custT="1"/>
      <dgm:spPr/>
      <dgm:t>
        <a:bodyPr/>
        <a:lstStyle/>
        <a:p>
          <a:r>
            <a:rPr lang="en-US" sz="1200" b="1" dirty="0"/>
            <a:t>Mfg Ecosystem Services</a:t>
          </a:r>
        </a:p>
      </dgm:t>
    </dgm:pt>
    <dgm:pt modelId="{CC57F6EE-3505-4C91-A17A-3995AC97C7DD}" type="parTrans" cxnId="{52807D70-4ADE-44C5-9EB8-40662F682637}">
      <dgm:prSet/>
      <dgm:spPr/>
      <dgm:t>
        <a:bodyPr/>
        <a:lstStyle/>
        <a:p>
          <a:endParaRPr lang="en-US"/>
        </a:p>
      </dgm:t>
    </dgm:pt>
    <dgm:pt modelId="{F22683ED-0CA6-4FA6-854E-53418C26529D}" type="sibTrans" cxnId="{52807D70-4ADE-44C5-9EB8-40662F682637}">
      <dgm:prSet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2FF79D-14E3-43F0-9D46-63CA9A5EF818}">
      <dgm:prSet/>
      <dgm:spPr/>
      <dgm:t>
        <a:bodyPr/>
        <a:lstStyle/>
        <a:p>
          <a:r>
            <a:rPr lang="en-US" dirty="0"/>
            <a:t>Chicagoland Manufacturing Renaissance Council</a:t>
          </a:r>
        </a:p>
      </dgm:t>
    </dgm:pt>
    <dgm:pt modelId="{543FC8BF-595A-48E0-8907-3B43E85E987A}" type="parTrans" cxnId="{0E14D194-F328-4ED4-86F5-A3CC0AF9EA64}">
      <dgm:prSet/>
      <dgm:spPr/>
      <dgm:t>
        <a:bodyPr/>
        <a:lstStyle/>
        <a:p>
          <a:endParaRPr lang="en-US"/>
        </a:p>
      </dgm:t>
    </dgm:pt>
    <dgm:pt modelId="{F042B7B0-02BC-4E25-9568-46F52A189235}" type="sibTrans" cxnId="{0E14D194-F328-4ED4-86F5-A3CC0AF9EA64}">
      <dgm:prSet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4A9873-F5AD-4574-9367-BFB8F110CB20}">
      <dgm:prSet/>
      <dgm:spPr/>
      <dgm:t>
        <a:bodyPr/>
        <a:lstStyle/>
        <a:p>
          <a:r>
            <a:rPr lang="en-US" dirty="0"/>
            <a:t>Federation for a Mfg Renaissance</a:t>
          </a:r>
        </a:p>
      </dgm:t>
    </dgm:pt>
    <dgm:pt modelId="{6F18A308-CFF1-42EC-A429-C2B121D0D4B8}" type="parTrans" cxnId="{8EAC9F6B-10AF-4BD9-B5CE-C7CC2C57245F}">
      <dgm:prSet/>
      <dgm:spPr/>
      <dgm:t>
        <a:bodyPr/>
        <a:lstStyle/>
        <a:p>
          <a:endParaRPr lang="en-US"/>
        </a:p>
      </dgm:t>
    </dgm:pt>
    <dgm:pt modelId="{B18C0DF1-1528-4105-93C2-D008849B1AD7}" type="sibTrans" cxnId="{8EAC9F6B-10AF-4BD9-B5CE-C7CC2C57245F}">
      <dgm:prSet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79CE2C-473A-49D7-905F-B1F476252748}" type="pres">
      <dgm:prSet presAssocID="{55BF9125-AB20-4C09-8846-470357DB9150}" presName="Name0" presStyleCnt="0">
        <dgm:presLayoutVars>
          <dgm:chMax val="21"/>
          <dgm:chPref val="21"/>
        </dgm:presLayoutVars>
      </dgm:prSet>
      <dgm:spPr/>
    </dgm:pt>
    <dgm:pt modelId="{7D653A2C-41EE-4AA9-AA8A-A7FB3B0ED805}" type="pres">
      <dgm:prSet presAssocID="{9F8354FE-5D08-455F-B301-8CAA18FABB32}" presName="text1" presStyleCnt="0"/>
      <dgm:spPr/>
    </dgm:pt>
    <dgm:pt modelId="{B214A74D-EFF7-43B9-9A3A-418996B6C68E}" type="pres">
      <dgm:prSet presAssocID="{9F8354FE-5D08-455F-B301-8CAA18FABB32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0F606EE0-550D-4BFB-89C7-D20D13655032}" type="pres">
      <dgm:prSet presAssocID="{9F8354FE-5D08-455F-B301-8CAA18FABB32}" presName="textaccent1" presStyleCnt="0"/>
      <dgm:spPr/>
    </dgm:pt>
    <dgm:pt modelId="{C3D98608-9687-4D16-BD45-FCCAF5C97D4C}" type="pres">
      <dgm:prSet presAssocID="{9F8354FE-5D08-455F-B301-8CAA18FABB32}" presName="accentRepeatNode" presStyleLbl="solidAlignAcc1" presStyleIdx="0" presStyleCnt="18"/>
      <dgm:spPr/>
    </dgm:pt>
    <dgm:pt modelId="{8B336DAD-161F-4E7E-AC4D-4C68930910FF}" type="pres">
      <dgm:prSet presAssocID="{B6A968B7-05EC-444D-827C-6DD6A80DC604}" presName="image1" presStyleCnt="0"/>
      <dgm:spPr/>
    </dgm:pt>
    <dgm:pt modelId="{90E683CF-B01E-4346-B02B-EE173E754680}" type="pres">
      <dgm:prSet presAssocID="{B6A968B7-05EC-444D-827C-6DD6A80DC604}" presName="imageRepeatNode" presStyleLbl="alignAcc1" presStyleIdx="0" presStyleCnt="9"/>
      <dgm:spPr/>
    </dgm:pt>
    <dgm:pt modelId="{7BDC87FB-D7BC-454B-BCA2-8943D704C927}" type="pres">
      <dgm:prSet presAssocID="{B6A968B7-05EC-444D-827C-6DD6A80DC604}" presName="imageaccent1" presStyleCnt="0"/>
      <dgm:spPr/>
    </dgm:pt>
    <dgm:pt modelId="{B536221A-C2E3-4707-97D9-A6A9CAB87D72}" type="pres">
      <dgm:prSet presAssocID="{B6A968B7-05EC-444D-827C-6DD6A80DC604}" presName="accentRepeatNode" presStyleLbl="solidAlignAcc1" presStyleIdx="1" presStyleCnt="18"/>
      <dgm:spPr/>
    </dgm:pt>
    <dgm:pt modelId="{C26608F2-BAE9-4A6C-A846-6C5E1E7AA48B}" type="pres">
      <dgm:prSet presAssocID="{95AC31C5-2F30-45AC-8D92-70B4D5639E4E}" presName="text2" presStyleCnt="0"/>
      <dgm:spPr/>
    </dgm:pt>
    <dgm:pt modelId="{EA9A1E47-A886-4DBE-9579-BF5C113979F5}" type="pres">
      <dgm:prSet presAssocID="{95AC31C5-2F30-45AC-8D92-70B4D5639E4E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1762296F-9224-44AD-9317-94238A801035}" type="pres">
      <dgm:prSet presAssocID="{95AC31C5-2F30-45AC-8D92-70B4D5639E4E}" presName="textaccent2" presStyleCnt="0"/>
      <dgm:spPr/>
    </dgm:pt>
    <dgm:pt modelId="{F02429C1-5A65-4416-94F6-FB447B8B776A}" type="pres">
      <dgm:prSet presAssocID="{95AC31C5-2F30-45AC-8D92-70B4D5639E4E}" presName="accentRepeatNode" presStyleLbl="solidAlignAcc1" presStyleIdx="2" presStyleCnt="18"/>
      <dgm:spPr/>
    </dgm:pt>
    <dgm:pt modelId="{1480185C-9FB7-4F8A-8BA7-28D14C0C6EF1}" type="pres">
      <dgm:prSet presAssocID="{1B1ACE9A-D484-488F-A8C9-86067440446F}" presName="image2" presStyleCnt="0"/>
      <dgm:spPr/>
    </dgm:pt>
    <dgm:pt modelId="{687B83CF-FDAA-491B-87B3-15D482A7CEC5}" type="pres">
      <dgm:prSet presAssocID="{1B1ACE9A-D484-488F-A8C9-86067440446F}" presName="imageRepeatNode" presStyleLbl="alignAcc1" presStyleIdx="1" presStyleCnt="9"/>
      <dgm:spPr/>
    </dgm:pt>
    <dgm:pt modelId="{13698CD9-3D3F-4AE7-93D8-D3DDA12A5CAA}" type="pres">
      <dgm:prSet presAssocID="{1B1ACE9A-D484-488F-A8C9-86067440446F}" presName="imageaccent2" presStyleCnt="0"/>
      <dgm:spPr/>
    </dgm:pt>
    <dgm:pt modelId="{F0BDE999-0A89-4A3F-9FA2-C22AC21416F0}" type="pres">
      <dgm:prSet presAssocID="{1B1ACE9A-D484-488F-A8C9-86067440446F}" presName="accentRepeatNode" presStyleLbl="solidAlignAcc1" presStyleIdx="3" presStyleCnt="18"/>
      <dgm:spPr/>
    </dgm:pt>
    <dgm:pt modelId="{B78EFAF0-44E7-494C-BB72-C17539C8821A}" type="pres">
      <dgm:prSet presAssocID="{5158BA04-CD39-4892-9B2A-5AB888DD4782}" presName="text3" presStyleCnt="0"/>
      <dgm:spPr/>
    </dgm:pt>
    <dgm:pt modelId="{E74AB4B1-A66C-4B21-BD72-7492AE3B4E45}" type="pres">
      <dgm:prSet presAssocID="{5158BA04-CD39-4892-9B2A-5AB888DD4782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54D7945A-36B5-4C14-91BE-E7885860D1EA}" type="pres">
      <dgm:prSet presAssocID="{5158BA04-CD39-4892-9B2A-5AB888DD4782}" presName="textaccent3" presStyleCnt="0"/>
      <dgm:spPr/>
    </dgm:pt>
    <dgm:pt modelId="{9D274382-3BBB-4C01-B2DA-F67E93C79DD5}" type="pres">
      <dgm:prSet presAssocID="{5158BA04-CD39-4892-9B2A-5AB888DD4782}" presName="accentRepeatNode" presStyleLbl="solidAlignAcc1" presStyleIdx="4" presStyleCnt="18"/>
      <dgm:spPr/>
    </dgm:pt>
    <dgm:pt modelId="{35268E79-9390-4830-A84B-4CFA2BF9A348}" type="pres">
      <dgm:prSet presAssocID="{9AC4D4AF-22AF-4716-84A8-25C329F0B880}" presName="image3" presStyleCnt="0"/>
      <dgm:spPr/>
    </dgm:pt>
    <dgm:pt modelId="{183C5F2B-CFF1-4AEA-944C-145ECDD8763B}" type="pres">
      <dgm:prSet presAssocID="{9AC4D4AF-22AF-4716-84A8-25C329F0B880}" presName="imageRepeatNode" presStyleLbl="alignAcc1" presStyleIdx="2" presStyleCnt="9"/>
      <dgm:spPr/>
    </dgm:pt>
    <dgm:pt modelId="{63965400-F39E-466A-AB94-9D22AAD6886B}" type="pres">
      <dgm:prSet presAssocID="{9AC4D4AF-22AF-4716-84A8-25C329F0B880}" presName="imageaccent3" presStyleCnt="0"/>
      <dgm:spPr/>
    </dgm:pt>
    <dgm:pt modelId="{BE3E18E6-B10F-4774-A15A-0F02A6E3D630}" type="pres">
      <dgm:prSet presAssocID="{9AC4D4AF-22AF-4716-84A8-25C329F0B880}" presName="accentRepeatNode" presStyleLbl="solidAlignAcc1" presStyleIdx="5" presStyleCnt="18"/>
      <dgm:spPr/>
    </dgm:pt>
    <dgm:pt modelId="{F0115840-04F7-45FB-9424-12C84D0B2F51}" type="pres">
      <dgm:prSet presAssocID="{781BEA32-3795-4C88-A180-0BC66713F6D0}" presName="text4" presStyleCnt="0"/>
      <dgm:spPr/>
    </dgm:pt>
    <dgm:pt modelId="{AC6B88D1-040F-474D-9C17-CE3AAEE10182}" type="pres">
      <dgm:prSet presAssocID="{781BEA32-3795-4C88-A180-0BC66713F6D0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7E00000A-FC68-4C0B-BAF4-4DDCD8F19DDD}" type="pres">
      <dgm:prSet presAssocID="{781BEA32-3795-4C88-A180-0BC66713F6D0}" presName="textaccent4" presStyleCnt="0"/>
      <dgm:spPr/>
    </dgm:pt>
    <dgm:pt modelId="{FB3DDC5A-03FB-4562-B406-D27F5B862A19}" type="pres">
      <dgm:prSet presAssocID="{781BEA32-3795-4C88-A180-0BC66713F6D0}" presName="accentRepeatNode" presStyleLbl="solidAlignAcc1" presStyleIdx="6" presStyleCnt="18"/>
      <dgm:spPr/>
    </dgm:pt>
    <dgm:pt modelId="{2DDAE3A2-7068-41BD-8326-E7F1FA72CDC3}" type="pres">
      <dgm:prSet presAssocID="{F22683ED-0CA6-4FA6-854E-53418C26529D}" presName="image4" presStyleCnt="0"/>
      <dgm:spPr/>
    </dgm:pt>
    <dgm:pt modelId="{3AA1E1B4-86D3-460B-8B67-DBE55536883D}" type="pres">
      <dgm:prSet presAssocID="{F22683ED-0CA6-4FA6-854E-53418C26529D}" presName="imageRepeatNode" presStyleLbl="alignAcc1" presStyleIdx="3" presStyleCnt="9"/>
      <dgm:spPr/>
    </dgm:pt>
    <dgm:pt modelId="{AC86AFC1-0022-454D-A4BE-3620F14DA17B}" type="pres">
      <dgm:prSet presAssocID="{F22683ED-0CA6-4FA6-854E-53418C26529D}" presName="imageaccent4" presStyleCnt="0"/>
      <dgm:spPr/>
    </dgm:pt>
    <dgm:pt modelId="{5F064700-5E55-4BB9-9F61-57BD4B65642E}" type="pres">
      <dgm:prSet presAssocID="{F22683ED-0CA6-4FA6-854E-53418C26529D}" presName="accentRepeatNode" presStyleLbl="solidAlignAcc1" presStyleIdx="7" presStyleCnt="18"/>
      <dgm:spPr/>
    </dgm:pt>
    <dgm:pt modelId="{5069CF33-C2FA-4E27-9D18-7E88C6B2C98A}" type="pres">
      <dgm:prSet presAssocID="{AB2FF79D-14E3-43F0-9D46-63CA9A5EF818}" presName="text5" presStyleCnt="0"/>
      <dgm:spPr/>
    </dgm:pt>
    <dgm:pt modelId="{5A855126-C979-4529-B652-029DF54E7796}" type="pres">
      <dgm:prSet presAssocID="{AB2FF79D-14E3-43F0-9D46-63CA9A5EF818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4A240513-D391-469E-BB28-206F82FD9525}" type="pres">
      <dgm:prSet presAssocID="{AB2FF79D-14E3-43F0-9D46-63CA9A5EF818}" presName="textaccent5" presStyleCnt="0"/>
      <dgm:spPr/>
    </dgm:pt>
    <dgm:pt modelId="{47FB2314-6AC0-4A94-A6F6-C847C17D6ED2}" type="pres">
      <dgm:prSet presAssocID="{AB2FF79D-14E3-43F0-9D46-63CA9A5EF818}" presName="accentRepeatNode" presStyleLbl="solidAlignAcc1" presStyleIdx="8" presStyleCnt="18"/>
      <dgm:spPr/>
    </dgm:pt>
    <dgm:pt modelId="{8E7122B0-41C3-4B32-AA00-CB4D50E67220}" type="pres">
      <dgm:prSet presAssocID="{F042B7B0-02BC-4E25-9568-46F52A189235}" presName="image5" presStyleCnt="0"/>
      <dgm:spPr/>
    </dgm:pt>
    <dgm:pt modelId="{CFCABD81-158A-4C1C-8702-FA37E816ABF3}" type="pres">
      <dgm:prSet presAssocID="{F042B7B0-02BC-4E25-9568-46F52A189235}" presName="imageRepeatNode" presStyleLbl="alignAcc1" presStyleIdx="4" presStyleCnt="9"/>
      <dgm:spPr/>
    </dgm:pt>
    <dgm:pt modelId="{97995281-E9E8-4B96-B833-944AA23E34EA}" type="pres">
      <dgm:prSet presAssocID="{F042B7B0-02BC-4E25-9568-46F52A189235}" presName="imageaccent5" presStyleCnt="0"/>
      <dgm:spPr/>
    </dgm:pt>
    <dgm:pt modelId="{00769184-450E-49A0-9788-6A202058F99C}" type="pres">
      <dgm:prSet presAssocID="{F042B7B0-02BC-4E25-9568-46F52A189235}" presName="accentRepeatNode" presStyleLbl="solidAlignAcc1" presStyleIdx="9" presStyleCnt="18"/>
      <dgm:spPr/>
    </dgm:pt>
    <dgm:pt modelId="{0147351A-1312-4AC7-AE69-82235DCC21BB}" type="pres">
      <dgm:prSet presAssocID="{080C0DEA-D7F5-444C-8B46-C47790457D30}" presName="text6" presStyleCnt="0"/>
      <dgm:spPr/>
    </dgm:pt>
    <dgm:pt modelId="{131B0183-599C-4586-A4E3-60CC0F69B1A7}" type="pres">
      <dgm:prSet presAssocID="{080C0DEA-D7F5-444C-8B46-C47790457D30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6E88CA08-16DB-4CB4-B690-44F351CE0361}" type="pres">
      <dgm:prSet presAssocID="{080C0DEA-D7F5-444C-8B46-C47790457D30}" presName="textaccent6" presStyleCnt="0"/>
      <dgm:spPr/>
    </dgm:pt>
    <dgm:pt modelId="{5D226D9B-BD6F-4AB3-AD51-BFE36B76F6B1}" type="pres">
      <dgm:prSet presAssocID="{080C0DEA-D7F5-444C-8B46-C47790457D30}" presName="accentRepeatNode" presStyleLbl="solidAlignAcc1" presStyleIdx="10" presStyleCnt="18"/>
      <dgm:spPr/>
    </dgm:pt>
    <dgm:pt modelId="{CEF3C23F-C063-4374-834C-69C10269DE11}" type="pres">
      <dgm:prSet presAssocID="{0529355F-9C0C-4A0D-9DB4-7669B8D7F30A}" presName="image6" presStyleCnt="0"/>
      <dgm:spPr/>
    </dgm:pt>
    <dgm:pt modelId="{065C9A7F-0D08-49D3-A305-6841326CA8BD}" type="pres">
      <dgm:prSet presAssocID="{0529355F-9C0C-4A0D-9DB4-7669B8D7F30A}" presName="imageRepeatNode" presStyleLbl="alignAcc1" presStyleIdx="5" presStyleCnt="9"/>
      <dgm:spPr/>
    </dgm:pt>
    <dgm:pt modelId="{E8180CAB-D546-44E7-8E42-5E3DBE2AD398}" type="pres">
      <dgm:prSet presAssocID="{0529355F-9C0C-4A0D-9DB4-7669B8D7F30A}" presName="imageaccent6" presStyleCnt="0"/>
      <dgm:spPr/>
    </dgm:pt>
    <dgm:pt modelId="{F762B184-785D-4165-9C84-222465222E59}" type="pres">
      <dgm:prSet presAssocID="{0529355F-9C0C-4A0D-9DB4-7669B8D7F30A}" presName="accentRepeatNode" presStyleLbl="solidAlignAcc1" presStyleIdx="11" presStyleCnt="18"/>
      <dgm:spPr/>
    </dgm:pt>
    <dgm:pt modelId="{E13AB92C-8497-4D8A-9CF7-69996F72DDA9}" type="pres">
      <dgm:prSet presAssocID="{A34C80A4-8780-4221-A96E-E8D473EDC01C}" presName="text7" presStyleCnt="0"/>
      <dgm:spPr/>
    </dgm:pt>
    <dgm:pt modelId="{9CF3294A-8162-4D0D-BD1C-13EB396F24F8}" type="pres">
      <dgm:prSet presAssocID="{A34C80A4-8780-4221-A96E-E8D473EDC01C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BB9AB8C6-EED1-4171-920E-D626AEF02C4F}" type="pres">
      <dgm:prSet presAssocID="{A34C80A4-8780-4221-A96E-E8D473EDC01C}" presName="textaccent7" presStyleCnt="0"/>
      <dgm:spPr/>
    </dgm:pt>
    <dgm:pt modelId="{39C2AFCD-1BBB-45F4-9F36-52E7782BF27B}" type="pres">
      <dgm:prSet presAssocID="{A34C80A4-8780-4221-A96E-E8D473EDC01C}" presName="accentRepeatNode" presStyleLbl="solidAlignAcc1" presStyleIdx="12" presStyleCnt="18"/>
      <dgm:spPr/>
    </dgm:pt>
    <dgm:pt modelId="{67AA814A-0959-4F0E-826C-7D81089315ED}" type="pres">
      <dgm:prSet presAssocID="{4B24830F-5761-48C1-96AE-5BC72DC3FA04}" presName="image7" presStyleCnt="0"/>
      <dgm:spPr/>
    </dgm:pt>
    <dgm:pt modelId="{1259EC39-FCF0-4BC1-9E5E-E5AA60EDC488}" type="pres">
      <dgm:prSet presAssocID="{4B24830F-5761-48C1-96AE-5BC72DC3FA04}" presName="imageRepeatNode" presStyleLbl="alignAcc1" presStyleIdx="6" presStyleCnt="9"/>
      <dgm:spPr/>
    </dgm:pt>
    <dgm:pt modelId="{73A5580E-92FA-435B-BFD6-5C336F0DD857}" type="pres">
      <dgm:prSet presAssocID="{4B24830F-5761-48C1-96AE-5BC72DC3FA04}" presName="imageaccent7" presStyleCnt="0"/>
      <dgm:spPr/>
    </dgm:pt>
    <dgm:pt modelId="{6FBD1000-3EEA-41C7-84FE-421FA23B1C4B}" type="pres">
      <dgm:prSet presAssocID="{4B24830F-5761-48C1-96AE-5BC72DC3FA04}" presName="accentRepeatNode" presStyleLbl="solidAlignAcc1" presStyleIdx="13" presStyleCnt="18"/>
      <dgm:spPr/>
    </dgm:pt>
    <dgm:pt modelId="{0B220586-9A89-404C-93B9-FF64BD2E18ED}" type="pres">
      <dgm:prSet presAssocID="{F54A9873-F5AD-4574-9367-BFB8F110CB20}" presName="text8" presStyleCnt="0"/>
      <dgm:spPr/>
    </dgm:pt>
    <dgm:pt modelId="{31A1ADB3-D7FE-4309-885E-C3155B34C5A6}" type="pres">
      <dgm:prSet presAssocID="{F54A9873-F5AD-4574-9367-BFB8F110CB20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81C32F48-28A1-49DB-B04D-D2049EC5F03F}" type="pres">
      <dgm:prSet presAssocID="{F54A9873-F5AD-4574-9367-BFB8F110CB20}" presName="textaccent8" presStyleCnt="0"/>
      <dgm:spPr/>
    </dgm:pt>
    <dgm:pt modelId="{0E9F7083-9AB3-460A-903F-34F113541024}" type="pres">
      <dgm:prSet presAssocID="{F54A9873-F5AD-4574-9367-BFB8F110CB20}" presName="accentRepeatNode" presStyleLbl="solidAlignAcc1" presStyleIdx="14" presStyleCnt="18"/>
      <dgm:spPr/>
    </dgm:pt>
    <dgm:pt modelId="{507D7CF0-868B-4B2B-B544-7B135FB86BAA}" type="pres">
      <dgm:prSet presAssocID="{B18C0DF1-1528-4105-93C2-D008849B1AD7}" presName="image8" presStyleCnt="0"/>
      <dgm:spPr/>
    </dgm:pt>
    <dgm:pt modelId="{41C46EB3-8664-4D01-8CD5-4E476C14A8DD}" type="pres">
      <dgm:prSet presAssocID="{B18C0DF1-1528-4105-93C2-D008849B1AD7}" presName="imageRepeatNode" presStyleLbl="alignAcc1" presStyleIdx="7" presStyleCnt="9"/>
      <dgm:spPr/>
    </dgm:pt>
    <dgm:pt modelId="{26044E3A-E517-4C95-A2BA-03DE37479311}" type="pres">
      <dgm:prSet presAssocID="{B18C0DF1-1528-4105-93C2-D008849B1AD7}" presName="imageaccent8" presStyleCnt="0"/>
      <dgm:spPr/>
    </dgm:pt>
    <dgm:pt modelId="{5F72650E-CC53-444C-A62B-F799C6475103}" type="pres">
      <dgm:prSet presAssocID="{B18C0DF1-1528-4105-93C2-D008849B1AD7}" presName="accentRepeatNode" presStyleLbl="solidAlignAcc1" presStyleIdx="15" presStyleCnt="18"/>
      <dgm:spPr/>
    </dgm:pt>
    <dgm:pt modelId="{EB1E9F7D-3035-4B5B-9DFC-DCFEF69DB32D}" type="pres">
      <dgm:prSet presAssocID="{7FF0B835-1824-485F-80E2-A361F6843AC2}" presName="text9" presStyleCnt="0"/>
      <dgm:spPr/>
    </dgm:pt>
    <dgm:pt modelId="{0A1D08AF-3E61-4624-A497-36CF30D800A2}" type="pres">
      <dgm:prSet presAssocID="{7FF0B835-1824-485F-80E2-A361F6843AC2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36EC3489-C33C-4854-A5F4-F7BF70A35064}" type="pres">
      <dgm:prSet presAssocID="{7FF0B835-1824-485F-80E2-A361F6843AC2}" presName="textaccent9" presStyleCnt="0"/>
      <dgm:spPr/>
    </dgm:pt>
    <dgm:pt modelId="{55339D4B-891C-4017-B012-513D9711A3F6}" type="pres">
      <dgm:prSet presAssocID="{7FF0B835-1824-485F-80E2-A361F6843AC2}" presName="accentRepeatNode" presStyleLbl="solidAlignAcc1" presStyleIdx="16" presStyleCnt="18"/>
      <dgm:spPr/>
    </dgm:pt>
    <dgm:pt modelId="{05D48D9D-7304-4622-96B9-6B32DAD0D825}" type="pres">
      <dgm:prSet presAssocID="{C3935225-6D40-4830-AEE8-D1E643C7CFEB}" presName="image9" presStyleCnt="0"/>
      <dgm:spPr/>
    </dgm:pt>
    <dgm:pt modelId="{D4D778BE-43EE-466B-B4B9-B9FE131E4EEB}" type="pres">
      <dgm:prSet presAssocID="{C3935225-6D40-4830-AEE8-D1E643C7CFEB}" presName="imageRepeatNode" presStyleLbl="alignAcc1" presStyleIdx="8" presStyleCnt="9"/>
      <dgm:spPr/>
    </dgm:pt>
    <dgm:pt modelId="{4E9D58E7-4C60-4CAB-9BF3-54D2E5ECA69B}" type="pres">
      <dgm:prSet presAssocID="{C3935225-6D40-4830-AEE8-D1E643C7CFEB}" presName="imageaccent9" presStyleCnt="0"/>
      <dgm:spPr/>
    </dgm:pt>
    <dgm:pt modelId="{745047EE-6B58-473F-90D3-ED5A65DE6A78}" type="pres">
      <dgm:prSet presAssocID="{C3935225-6D40-4830-AEE8-D1E643C7CFEB}" presName="accentRepeatNode" presStyleLbl="solidAlignAcc1" presStyleIdx="17" presStyleCnt="18"/>
      <dgm:spPr/>
    </dgm:pt>
  </dgm:ptLst>
  <dgm:cxnLst>
    <dgm:cxn modelId="{9C5B1B21-AEF8-4D43-962F-9DE233AEFAC0}" type="presOf" srcId="{F042B7B0-02BC-4E25-9568-46F52A189235}" destId="{CFCABD81-158A-4C1C-8702-FA37E816ABF3}" srcOrd="0" destOrd="0" presId="urn:microsoft.com/office/officeart/2008/layout/HexagonCluster"/>
    <dgm:cxn modelId="{54148724-04EB-46A4-A759-FD9A12EAA7A1}" type="presOf" srcId="{55BF9125-AB20-4C09-8846-470357DB9150}" destId="{2A79CE2C-473A-49D7-905F-B1F476252748}" srcOrd="0" destOrd="0" presId="urn:microsoft.com/office/officeart/2008/layout/HexagonCluster"/>
    <dgm:cxn modelId="{5BA3E127-2C9B-4CAF-84A2-A4BEE1221330}" type="presOf" srcId="{4B24830F-5761-48C1-96AE-5BC72DC3FA04}" destId="{1259EC39-FCF0-4BC1-9E5E-E5AA60EDC488}" srcOrd="0" destOrd="0" presId="urn:microsoft.com/office/officeart/2008/layout/HexagonCluster"/>
    <dgm:cxn modelId="{AFC6702E-07C1-410D-99AD-EA5A3F8788E2}" type="presOf" srcId="{080C0DEA-D7F5-444C-8B46-C47790457D30}" destId="{131B0183-599C-4586-A4E3-60CC0F69B1A7}" srcOrd="0" destOrd="0" presId="urn:microsoft.com/office/officeart/2008/layout/HexagonCluster"/>
    <dgm:cxn modelId="{11179732-B26D-448C-87A8-BE20163380DF}" srcId="{55BF9125-AB20-4C09-8846-470357DB9150}" destId="{A34C80A4-8780-4221-A96E-E8D473EDC01C}" srcOrd="6" destOrd="0" parTransId="{D351E5FA-24FA-4FCE-BDB7-61062F948260}" sibTransId="{4B24830F-5761-48C1-96AE-5BC72DC3FA04}"/>
    <dgm:cxn modelId="{286CBC3C-A5CB-4960-B694-A187531579E0}" type="presOf" srcId="{0529355F-9C0C-4A0D-9DB4-7669B8D7F30A}" destId="{065C9A7F-0D08-49D3-A305-6841326CA8BD}" srcOrd="0" destOrd="0" presId="urn:microsoft.com/office/officeart/2008/layout/HexagonCluster"/>
    <dgm:cxn modelId="{F907EB5F-FC6B-4C0B-A1AA-D291FE6FAF32}" srcId="{55BF9125-AB20-4C09-8846-470357DB9150}" destId="{9F8354FE-5D08-455F-B301-8CAA18FABB32}" srcOrd="0" destOrd="0" parTransId="{6199E702-C821-4C68-B97C-F242EB7D67FF}" sibTransId="{B6A968B7-05EC-444D-827C-6DD6A80DC604}"/>
    <dgm:cxn modelId="{948A0060-C05B-44D3-AA49-1F0FE2959D89}" type="presOf" srcId="{9F8354FE-5D08-455F-B301-8CAA18FABB32}" destId="{B214A74D-EFF7-43B9-9A3A-418996B6C68E}" srcOrd="0" destOrd="0" presId="urn:microsoft.com/office/officeart/2008/layout/HexagonCluster"/>
    <dgm:cxn modelId="{E33C6949-582C-4047-8872-27B0DEC4F267}" srcId="{55BF9125-AB20-4C09-8846-470357DB9150}" destId="{95AC31C5-2F30-45AC-8D92-70B4D5639E4E}" srcOrd="1" destOrd="0" parTransId="{CCF7437C-0D80-4A14-B6D4-647D68B7B10C}" sibTransId="{1B1ACE9A-D484-488F-A8C9-86067440446F}"/>
    <dgm:cxn modelId="{5CE9AA6A-042B-4A34-89EF-B9A67A0C57D8}" type="presOf" srcId="{5158BA04-CD39-4892-9B2A-5AB888DD4782}" destId="{E74AB4B1-A66C-4B21-BD72-7492AE3B4E45}" srcOrd="0" destOrd="0" presId="urn:microsoft.com/office/officeart/2008/layout/HexagonCluster"/>
    <dgm:cxn modelId="{8EAC9F6B-10AF-4BD9-B5CE-C7CC2C57245F}" srcId="{55BF9125-AB20-4C09-8846-470357DB9150}" destId="{F54A9873-F5AD-4574-9367-BFB8F110CB20}" srcOrd="7" destOrd="0" parTransId="{6F18A308-CFF1-42EC-A429-C2B121D0D4B8}" sibTransId="{B18C0DF1-1528-4105-93C2-D008849B1AD7}"/>
    <dgm:cxn modelId="{52807D70-4ADE-44C5-9EB8-40662F682637}" srcId="{55BF9125-AB20-4C09-8846-470357DB9150}" destId="{781BEA32-3795-4C88-A180-0BC66713F6D0}" srcOrd="3" destOrd="0" parTransId="{CC57F6EE-3505-4C91-A17A-3995AC97C7DD}" sibTransId="{F22683ED-0CA6-4FA6-854E-53418C26529D}"/>
    <dgm:cxn modelId="{182FFE53-4305-4D11-B931-CE2AEBD7150C}" type="presOf" srcId="{F54A9873-F5AD-4574-9367-BFB8F110CB20}" destId="{31A1ADB3-D7FE-4309-885E-C3155B34C5A6}" srcOrd="0" destOrd="0" presId="urn:microsoft.com/office/officeart/2008/layout/HexagonCluster"/>
    <dgm:cxn modelId="{1A410B54-A762-48B5-A134-8EE8C53AB757}" type="presOf" srcId="{C3935225-6D40-4830-AEE8-D1E643C7CFEB}" destId="{D4D778BE-43EE-466B-B4B9-B9FE131E4EEB}" srcOrd="0" destOrd="0" presId="urn:microsoft.com/office/officeart/2008/layout/HexagonCluster"/>
    <dgm:cxn modelId="{2FCE6358-787C-43DB-9885-8F292D4F02C0}" type="presOf" srcId="{781BEA32-3795-4C88-A180-0BC66713F6D0}" destId="{AC6B88D1-040F-474D-9C17-CE3AAEE10182}" srcOrd="0" destOrd="0" presId="urn:microsoft.com/office/officeart/2008/layout/HexagonCluster"/>
    <dgm:cxn modelId="{2864137B-4876-4507-B3D2-A6AADEBABE92}" type="presOf" srcId="{B6A968B7-05EC-444D-827C-6DD6A80DC604}" destId="{90E683CF-B01E-4346-B02B-EE173E754680}" srcOrd="0" destOrd="0" presId="urn:microsoft.com/office/officeart/2008/layout/HexagonCluster"/>
    <dgm:cxn modelId="{7F457A88-69BF-4ABD-8417-0D05E40ADA22}" type="presOf" srcId="{95AC31C5-2F30-45AC-8D92-70B4D5639E4E}" destId="{EA9A1E47-A886-4DBE-9579-BF5C113979F5}" srcOrd="0" destOrd="0" presId="urn:microsoft.com/office/officeart/2008/layout/HexagonCluster"/>
    <dgm:cxn modelId="{0C344C94-AC47-4D48-B098-77F3B0A4E360}" srcId="{55BF9125-AB20-4C09-8846-470357DB9150}" destId="{5158BA04-CD39-4892-9B2A-5AB888DD4782}" srcOrd="2" destOrd="0" parTransId="{29BF6F85-D913-406F-B4B3-224EB2EE2A4C}" sibTransId="{9AC4D4AF-22AF-4716-84A8-25C329F0B880}"/>
    <dgm:cxn modelId="{0E14D194-F328-4ED4-86F5-A3CC0AF9EA64}" srcId="{55BF9125-AB20-4C09-8846-470357DB9150}" destId="{AB2FF79D-14E3-43F0-9D46-63CA9A5EF818}" srcOrd="4" destOrd="0" parTransId="{543FC8BF-595A-48E0-8907-3B43E85E987A}" sibTransId="{F042B7B0-02BC-4E25-9568-46F52A189235}"/>
    <dgm:cxn modelId="{740AE994-56D5-4BF1-87EF-85E2CBAB88E2}" type="presOf" srcId="{A34C80A4-8780-4221-A96E-E8D473EDC01C}" destId="{9CF3294A-8162-4D0D-BD1C-13EB396F24F8}" srcOrd="0" destOrd="0" presId="urn:microsoft.com/office/officeart/2008/layout/HexagonCluster"/>
    <dgm:cxn modelId="{65568BA4-C185-4EC9-ACD7-1196177119B2}" srcId="{55BF9125-AB20-4C09-8846-470357DB9150}" destId="{7FF0B835-1824-485F-80E2-A361F6843AC2}" srcOrd="8" destOrd="0" parTransId="{765239F3-399A-4A90-8779-F7FA60E74733}" sibTransId="{C3935225-6D40-4830-AEE8-D1E643C7CFEB}"/>
    <dgm:cxn modelId="{09611CB8-44E9-40D5-8024-9100EAB8B8C5}" type="presOf" srcId="{AB2FF79D-14E3-43F0-9D46-63CA9A5EF818}" destId="{5A855126-C979-4529-B652-029DF54E7796}" srcOrd="0" destOrd="0" presId="urn:microsoft.com/office/officeart/2008/layout/HexagonCluster"/>
    <dgm:cxn modelId="{248AEEC4-0E03-485B-ABB1-722A97E53CBA}" type="presOf" srcId="{1B1ACE9A-D484-488F-A8C9-86067440446F}" destId="{687B83CF-FDAA-491B-87B3-15D482A7CEC5}" srcOrd="0" destOrd="0" presId="urn:microsoft.com/office/officeart/2008/layout/HexagonCluster"/>
    <dgm:cxn modelId="{BECDAECF-8929-4F66-8F49-F4CD6F23C1EE}" type="presOf" srcId="{B18C0DF1-1528-4105-93C2-D008849B1AD7}" destId="{41C46EB3-8664-4D01-8CD5-4E476C14A8DD}" srcOrd="0" destOrd="0" presId="urn:microsoft.com/office/officeart/2008/layout/HexagonCluster"/>
    <dgm:cxn modelId="{6C056EEC-CC27-48B2-A54C-E2AC1A6462B7}" srcId="{55BF9125-AB20-4C09-8846-470357DB9150}" destId="{080C0DEA-D7F5-444C-8B46-C47790457D30}" srcOrd="5" destOrd="0" parTransId="{D6176993-4CFD-46EF-BC27-4AE9E539E510}" sibTransId="{0529355F-9C0C-4A0D-9DB4-7669B8D7F30A}"/>
    <dgm:cxn modelId="{7C7EBFEF-0FC5-4B76-91AA-90C8AA0CF587}" type="presOf" srcId="{F22683ED-0CA6-4FA6-854E-53418C26529D}" destId="{3AA1E1B4-86D3-460B-8B67-DBE55536883D}" srcOrd="0" destOrd="0" presId="urn:microsoft.com/office/officeart/2008/layout/HexagonCluster"/>
    <dgm:cxn modelId="{904597F1-0B57-4242-9193-B9A20CDD9D5B}" type="presOf" srcId="{9AC4D4AF-22AF-4716-84A8-25C329F0B880}" destId="{183C5F2B-CFF1-4AEA-944C-145ECDD8763B}" srcOrd="0" destOrd="0" presId="urn:microsoft.com/office/officeart/2008/layout/HexagonCluster"/>
    <dgm:cxn modelId="{344D8EFA-F34A-4691-B552-FBBA7C786196}" type="presOf" srcId="{7FF0B835-1824-485F-80E2-A361F6843AC2}" destId="{0A1D08AF-3E61-4624-A497-36CF30D800A2}" srcOrd="0" destOrd="0" presId="urn:microsoft.com/office/officeart/2008/layout/HexagonCluster"/>
    <dgm:cxn modelId="{042CE967-8DF5-49F1-B20A-6F516BDF3CC1}" type="presParOf" srcId="{2A79CE2C-473A-49D7-905F-B1F476252748}" destId="{7D653A2C-41EE-4AA9-AA8A-A7FB3B0ED805}" srcOrd="0" destOrd="0" presId="urn:microsoft.com/office/officeart/2008/layout/HexagonCluster"/>
    <dgm:cxn modelId="{B74B0886-87FD-40F1-8710-4C7DA1DF3907}" type="presParOf" srcId="{7D653A2C-41EE-4AA9-AA8A-A7FB3B0ED805}" destId="{B214A74D-EFF7-43B9-9A3A-418996B6C68E}" srcOrd="0" destOrd="0" presId="urn:microsoft.com/office/officeart/2008/layout/HexagonCluster"/>
    <dgm:cxn modelId="{41F4630C-F842-44F1-95AF-E1191C0F2FB5}" type="presParOf" srcId="{2A79CE2C-473A-49D7-905F-B1F476252748}" destId="{0F606EE0-550D-4BFB-89C7-D20D13655032}" srcOrd="1" destOrd="0" presId="urn:microsoft.com/office/officeart/2008/layout/HexagonCluster"/>
    <dgm:cxn modelId="{38581484-1905-4EB4-B05E-887BB26C8367}" type="presParOf" srcId="{0F606EE0-550D-4BFB-89C7-D20D13655032}" destId="{C3D98608-9687-4D16-BD45-FCCAF5C97D4C}" srcOrd="0" destOrd="0" presId="urn:microsoft.com/office/officeart/2008/layout/HexagonCluster"/>
    <dgm:cxn modelId="{B6DF228E-C2E0-4024-BCAE-5B6FAE5D2200}" type="presParOf" srcId="{2A79CE2C-473A-49D7-905F-B1F476252748}" destId="{8B336DAD-161F-4E7E-AC4D-4C68930910FF}" srcOrd="2" destOrd="0" presId="urn:microsoft.com/office/officeart/2008/layout/HexagonCluster"/>
    <dgm:cxn modelId="{50BF3CAA-441B-4610-9D56-230577E61FD4}" type="presParOf" srcId="{8B336DAD-161F-4E7E-AC4D-4C68930910FF}" destId="{90E683CF-B01E-4346-B02B-EE173E754680}" srcOrd="0" destOrd="0" presId="urn:microsoft.com/office/officeart/2008/layout/HexagonCluster"/>
    <dgm:cxn modelId="{8D90ECED-50B3-48A9-A0C4-22426A9905ED}" type="presParOf" srcId="{2A79CE2C-473A-49D7-905F-B1F476252748}" destId="{7BDC87FB-D7BC-454B-BCA2-8943D704C927}" srcOrd="3" destOrd="0" presId="urn:microsoft.com/office/officeart/2008/layout/HexagonCluster"/>
    <dgm:cxn modelId="{7849868D-7FC2-4B34-9FA6-FAED17877CD4}" type="presParOf" srcId="{7BDC87FB-D7BC-454B-BCA2-8943D704C927}" destId="{B536221A-C2E3-4707-97D9-A6A9CAB87D72}" srcOrd="0" destOrd="0" presId="urn:microsoft.com/office/officeart/2008/layout/HexagonCluster"/>
    <dgm:cxn modelId="{A37B67E9-3BB4-48E9-A842-043D7F2CBF36}" type="presParOf" srcId="{2A79CE2C-473A-49D7-905F-B1F476252748}" destId="{C26608F2-BAE9-4A6C-A846-6C5E1E7AA48B}" srcOrd="4" destOrd="0" presId="urn:microsoft.com/office/officeart/2008/layout/HexagonCluster"/>
    <dgm:cxn modelId="{B197C6AF-1A93-4FF2-82AA-352294A83B6F}" type="presParOf" srcId="{C26608F2-BAE9-4A6C-A846-6C5E1E7AA48B}" destId="{EA9A1E47-A886-4DBE-9579-BF5C113979F5}" srcOrd="0" destOrd="0" presId="urn:microsoft.com/office/officeart/2008/layout/HexagonCluster"/>
    <dgm:cxn modelId="{DD9C9A0B-1494-4E76-AD24-24066159157B}" type="presParOf" srcId="{2A79CE2C-473A-49D7-905F-B1F476252748}" destId="{1762296F-9224-44AD-9317-94238A801035}" srcOrd="5" destOrd="0" presId="urn:microsoft.com/office/officeart/2008/layout/HexagonCluster"/>
    <dgm:cxn modelId="{6D05B1B8-8FEB-42C4-ABB6-F0374E33B28F}" type="presParOf" srcId="{1762296F-9224-44AD-9317-94238A801035}" destId="{F02429C1-5A65-4416-94F6-FB447B8B776A}" srcOrd="0" destOrd="0" presId="urn:microsoft.com/office/officeart/2008/layout/HexagonCluster"/>
    <dgm:cxn modelId="{95CC3592-931B-4B1D-AAE6-FE88F11CBA54}" type="presParOf" srcId="{2A79CE2C-473A-49D7-905F-B1F476252748}" destId="{1480185C-9FB7-4F8A-8BA7-28D14C0C6EF1}" srcOrd="6" destOrd="0" presId="urn:microsoft.com/office/officeart/2008/layout/HexagonCluster"/>
    <dgm:cxn modelId="{9A81E5E4-FF66-43C9-AC72-8DBA9514F653}" type="presParOf" srcId="{1480185C-9FB7-4F8A-8BA7-28D14C0C6EF1}" destId="{687B83CF-FDAA-491B-87B3-15D482A7CEC5}" srcOrd="0" destOrd="0" presId="urn:microsoft.com/office/officeart/2008/layout/HexagonCluster"/>
    <dgm:cxn modelId="{3306F694-0B86-4EC2-8FC9-DEFD05D288B7}" type="presParOf" srcId="{2A79CE2C-473A-49D7-905F-B1F476252748}" destId="{13698CD9-3D3F-4AE7-93D8-D3DDA12A5CAA}" srcOrd="7" destOrd="0" presId="urn:microsoft.com/office/officeart/2008/layout/HexagonCluster"/>
    <dgm:cxn modelId="{75C8E7F6-738E-4DEB-947F-9A891306611F}" type="presParOf" srcId="{13698CD9-3D3F-4AE7-93D8-D3DDA12A5CAA}" destId="{F0BDE999-0A89-4A3F-9FA2-C22AC21416F0}" srcOrd="0" destOrd="0" presId="urn:microsoft.com/office/officeart/2008/layout/HexagonCluster"/>
    <dgm:cxn modelId="{DD3659F9-2CD4-4FB4-8A81-2AC47BA95F49}" type="presParOf" srcId="{2A79CE2C-473A-49D7-905F-B1F476252748}" destId="{B78EFAF0-44E7-494C-BB72-C17539C8821A}" srcOrd="8" destOrd="0" presId="urn:microsoft.com/office/officeart/2008/layout/HexagonCluster"/>
    <dgm:cxn modelId="{5941BE6E-F7ED-46D0-94A5-D6401AC2BFF4}" type="presParOf" srcId="{B78EFAF0-44E7-494C-BB72-C17539C8821A}" destId="{E74AB4B1-A66C-4B21-BD72-7492AE3B4E45}" srcOrd="0" destOrd="0" presId="urn:microsoft.com/office/officeart/2008/layout/HexagonCluster"/>
    <dgm:cxn modelId="{636CE774-7ECD-46F8-87A2-FB8401D7A499}" type="presParOf" srcId="{2A79CE2C-473A-49D7-905F-B1F476252748}" destId="{54D7945A-36B5-4C14-91BE-E7885860D1EA}" srcOrd="9" destOrd="0" presId="urn:microsoft.com/office/officeart/2008/layout/HexagonCluster"/>
    <dgm:cxn modelId="{92FB4C95-35F9-4507-B694-594EE4E6C3B5}" type="presParOf" srcId="{54D7945A-36B5-4C14-91BE-E7885860D1EA}" destId="{9D274382-3BBB-4C01-B2DA-F67E93C79DD5}" srcOrd="0" destOrd="0" presId="urn:microsoft.com/office/officeart/2008/layout/HexagonCluster"/>
    <dgm:cxn modelId="{17D4629F-1976-4BA2-9098-B0E75975581B}" type="presParOf" srcId="{2A79CE2C-473A-49D7-905F-B1F476252748}" destId="{35268E79-9390-4830-A84B-4CFA2BF9A348}" srcOrd="10" destOrd="0" presId="urn:microsoft.com/office/officeart/2008/layout/HexagonCluster"/>
    <dgm:cxn modelId="{33B1CEFA-EBF9-4825-BE00-F0EB15168DF4}" type="presParOf" srcId="{35268E79-9390-4830-A84B-4CFA2BF9A348}" destId="{183C5F2B-CFF1-4AEA-944C-145ECDD8763B}" srcOrd="0" destOrd="0" presId="urn:microsoft.com/office/officeart/2008/layout/HexagonCluster"/>
    <dgm:cxn modelId="{4A05D6D1-F439-466F-A615-D45974695B34}" type="presParOf" srcId="{2A79CE2C-473A-49D7-905F-B1F476252748}" destId="{63965400-F39E-466A-AB94-9D22AAD6886B}" srcOrd="11" destOrd="0" presId="urn:microsoft.com/office/officeart/2008/layout/HexagonCluster"/>
    <dgm:cxn modelId="{5727567D-47DB-4FB2-9537-53C90CE15EC7}" type="presParOf" srcId="{63965400-F39E-466A-AB94-9D22AAD6886B}" destId="{BE3E18E6-B10F-4774-A15A-0F02A6E3D630}" srcOrd="0" destOrd="0" presId="urn:microsoft.com/office/officeart/2008/layout/HexagonCluster"/>
    <dgm:cxn modelId="{2150A5F5-C85B-4CFB-9C82-43AF638EFCDE}" type="presParOf" srcId="{2A79CE2C-473A-49D7-905F-B1F476252748}" destId="{F0115840-04F7-45FB-9424-12C84D0B2F51}" srcOrd="12" destOrd="0" presId="urn:microsoft.com/office/officeart/2008/layout/HexagonCluster"/>
    <dgm:cxn modelId="{8DC145A3-C08D-42C1-9EC0-2FCD977432D1}" type="presParOf" srcId="{F0115840-04F7-45FB-9424-12C84D0B2F51}" destId="{AC6B88D1-040F-474D-9C17-CE3AAEE10182}" srcOrd="0" destOrd="0" presId="urn:microsoft.com/office/officeart/2008/layout/HexagonCluster"/>
    <dgm:cxn modelId="{9E5DEF80-5960-4A1E-874C-B3215A5B922E}" type="presParOf" srcId="{2A79CE2C-473A-49D7-905F-B1F476252748}" destId="{7E00000A-FC68-4C0B-BAF4-4DDCD8F19DDD}" srcOrd="13" destOrd="0" presId="urn:microsoft.com/office/officeart/2008/layout/HexagonCluster"/>
    <dgm:cxn modelId="{8A20C5E0-A76D-4C69-AD81-8AB3F8EA222E}" type="presParOf" srcId="{7E00000A-FC68-4C0B-BAF4-4DDCD8F19DDD}" destId="{FB3DDC5A-03FB-4562-B406-D27F5B862A19}" srcOrd="0" destOrd="0" presId="urn:microsoft.com/office/officeart/2008/layout/HexagonCluster"/>
    <dgm:cxn modelId="{49A0D9D4-BFC7-45E0-9749-CF028D5553AA}" type="presParOf" srcId="{2A79CE2C-473A-49D7-905F-B1F476252748}" destId="{2DDAE3A2-7068-41BD-8326-E7F1FA72CDC3}" srcOrd="14" destOrd="0" presId="urn:microsoft.com/office/officeart/2008/layout/HexagonCluster"/>
    <dgm:cxn modelId="{4FE3719C-66DD-42C0-B725-9C0C9507BA2A}" type="presParOf" srcId="{2DDAE3A2-7068-41BD-8326-E7F1FA72CDC3}" destId="{3AA1E1B4-86D3-460B-8B67-DBE55536883D}" srcOrd="0" destOrd="0" presId="urn:microsoft.com/office/officeart/2008/layout/HexagonCluster"/>
    <dgm:cxn modelId="{32AB35AE-EAB7-47CC-B209-DD1360FA4A57}" type="presParOf" srcId="{2A79CE2C-473A-49D7-905F-B1F476252748}" destId="{AC86AFC1-0022-454D-A4BE-3620F14DA17B}" srcOrd="15" destOrd="0" presId="urn:microsoft.com/office/officeart/2008/layout/HexagonCluster"/>
    <dgm:cxn modelId="{0A9FCB25-7C89-4940-A455-7E2251E17A0D}" type="presParOf" srcId="{AC86AFC1-0022-454D-A4BE-3620F14DA17B}" destId="{5F064700-5E55-4BB9-9F61-57BD4B65642E}" srcOrd="0" destOrd="0" presId="urn:microsoft.com/office/officeart/2008/layout/HexagonCluster"/>
    <dgm:cxn modelId="{0D15E2B7-ADD1-4271-A265-DCF465CC1CAF}" type="presParOf" srcId="{2A79CE2C-473A-49D7-905F-B1F476252748}" destId="{5069CF33-C2FA-4E27-9D18-7E88C6B2C98A}" srcOrd="16" destOrd="0" presId="urn:microsoft.com/office/officeart/2008/layout/HexagonCluster"/>
    <dgm:cxn modelId="{A1AE3E55-91EF-4013-8AAE-6B8B04388C5B}" type="presParOf" srcId="{5069CF33-C2FA-4E27-9D18-7E88C6B2C98A}" destId="{5A855126-C979-4529-B652-029DF54E7796}" srcOrd="0" destOrd="0" presId="urn:microsoft.com/office/officeart/2008/layout/HexagonCluster"/>
    <dgm:cxn modelId="{54744CCE-EF92-4537-B4A8-640D6409037B}" type="presParOf" srcId="{2A79CE2C-473A-49D7-905F-B1F476252748}" destId="{4A240513-D391-469E-BB28-206F82FD9525}" srcOrd="17" destOrd="0" presId="urn:microsoft.com/office/officeart/2008/layout/HexagonCluster"/>
    <dgm:cxn modelId="{BCC08BA5-9B74-4056-A4BF-E0F84612B85F}" type="presParOf" srcId="{4A240513-D391-469E-BB28-206F82FD9525}" destId="{47FB2314-6AC0-4A94-A6F6-C847C17D6ED2}" srcOrd="0" destOrd="0" presId="urn:microsoft.com/office/officeart/2008/layout/HexagonCluster"/>
    <dgm:cxn modelId="{C15DFA70-A4D1-40AA-8F84-26133834A285}" type="presParOf" srcId="{2A79CE2C-473A-49D7-905F-B1F476252748}" destId="{8E7122B0-41C3-4B32-AA00-CB4D50E67220}" srcOrd="18" destOrd="0" presId="urn:microsoft.com/office/officeart/2008/layout/HexagonCluster"/>
    <dgm:cxn modelId="{4BD3C8B2-349B-4C8E-B9A5-220B74478588}" type="presParOf" srcId="{8E7122B0-41C3-4B32-AA00-CB4D50E67220}" destId="{CFCABD81-158A-4C1C-8702-FA37E816ABF3}" srcOrd="0" destOrd="0" presId="urn:microsoft.com/office/officeart/2008/layout/HexagonCluster"/>
    <dgm:cxn modelId="{F109A7C0-9FDD-436B-A7F5-E04FC1C9F4AF}" type="presParOf" srcId="{2A79CE2C-473A-49D7-905F-B1F476252748}" destId="{97995281-E9E8-4B96-B833-944AA23E34EA}" srcOrd="19" destOrd="0" presId="urn:microsoft.com/office/officeart/2008/layout/HexagonCluster"/>
    <dgm:cxn modelId="{96B17100-E4E4-4C52-B97E-57264BB7AAC7}" type="presParOf" srcId="{97995281-E9E8-4B96-B833-944AA23E34EA}" destId="{00769184-450E-49A0-9788-6A202058F99C}" srcOrd="0" destOrd="0" presId="urn:microsoft.com/office/officeart/2008/layout/HexagonCluster"/>
    <dgm:cxn modelId="{9F9CB42F-C7B7-4242-96C9-7C5C86BB2024}" type="presParOf" srcId="{2A79CE2C-473A-49D7-905F-B1F476252748}" destId="{0147351A-1312-4AC7-AE69-82235DCC21BB}" srcOrd="20" destOrd="0" presId="urn:microsoft.com/office/officeart/2008/layout/HexagonCluster"/>
    <dgm:cxn modelId="{50E75DAF-0105-4656-BFE9-803F62C2C11E}" type="presParOf" srcId="{0147351A-1312-4AC7-AE69-82235DCC21BB}" destId="{131B0183-599C-4586-A4E3-60CC0F69B1A7}" srcOrd="0" destOrd="0" presId="urn:microsoft.com/office/officeart/2008/layout/HexagonCluster"/>
    <dgm:cxn modelId="{6B06033A-BF0B-4A32-91DF-9D8F06F09A4F}" type="presParOf" srcId="{2A79CE2C-473A-49D7-905F-B1F476252748}" destId="{6E88CA08-16DB-4CB4-B690-44F351CE0361}" srcOrd="21" destOrd="0" presId="urn:microsoft.com/office/officeart/2008/layout/HexagonCluster"/>
    <dgm:cxn modelId="{F43B3863-0ECE-44C2-96A6-10A5525C6AEA}" type="presParOf" srcId="{6E88CA08-16DB-4CB4-B690-44F351CE0361}" destId="{5D226D9B-BD6F-4AB3-AD51-BFE36B76F6B1}" srcOrd="0" destOrd="0" presId="urn:microsoft.com/office/officeart/2008/layout/HexagonCluster"/>
    <dgm:cxn modelId="{AAB64BFB-4983-4BBD-80E3-B8AE1983774C}" type="presParOf" srcId="{2A79CE2C-473A-49D7-905F-B1F476252748}" destId="{CEF3C23F-C063-4374-834C-69C10269DE11}" srcOrd="22" destOrd="0" presId="urn:microsoft.com/office/officeart/2008/layout/HexagonCluster"/>
    <dgm:cxn modelId="{4145AFC2-BC44-4410-8B63-29C119A9D950}" type="presParOf" srcId="{CEF3C23F-C063-4374-834C-69C10269DE11}" destId="{065C9A7F-0D08-49D3-A305-6841326CA8BD}" srcOrd="0" destOrd="0" presId="urn:microsoft.com/office/officeart/2008/layout/HexagonCluster"/>
    <dgm:cxn modelId="{918B0F97-0164-4C7F-BA2D-1E8472B30B5B}" type="presParOf" srcId="{2A79CE2C-473A-49D7-905F-B1F476252748}" destId="{E8180CAB-D546-44E7-8E42-5E3DBE2AD398}" srcOrd="23" destOrd="0" presId="urn:microsoft.com/office/officeart/2008/layout/HexagonCluster"/>
    <dgm:cxn modelId="{F005CA6B-DC1D-4597-9C93-8445368046AA}" type="presParOf" srcId="{E8180CAB-D546-44E7-8E42-5E3DBE2AD398}" destId="{F762B184-785D-4165-9C84-222465222E59}" srcOrd="0" destOrd="0" presId="urn:microsoft.com/office/officeart/2008/layout/HexagonCluster"/>
    <dgm:cxn modelId="{B82F1971-F202-4B58-85BB-2C8074816233}" type="presParOf" srcId="{2A79CE2C-473A-49D7-905F-B1F476252748}" destId="{E13AB92C-8497-4D8A-9CF7-69996F72DDA9}" srcOrd="24" destOrd="0" presId="urn:microsoft.com/office/officeart/2008/layout/HexagonCluster"/>
    <dgm:cxn modelId="{1458C574-A656-456B-AADA-9DAD81AA4075}" type="presParOf" srcId="{E13AB92C-8497-4D8A-9CF7-69996F72DDA9}" destId="{9CF3294A-8162-4D0D-BD1C-13EB396F24F8}" srcOrd="0" destOrd="0" presId="urn:microsoft.com/office/officeart/2008/layout/HexagonCluster"/>
    <dgm:cxn modelId="{917A112D-3D92-442C-9245-5AD57A363F3F}" type="presParOf" srcId="{2A79CE2C-473A-49D7-905F-B1F476252748}" destId="{BB9AB8C6-EED1-4171-920E-D626AEF02C4F}" srcOrd="25" destOrd="0" presId="urn:microsoft.com/office/officeart/2008/layout/HexagonCluster"/>
    <dgm:cxn modelId="{B46E865F-C29A-4948-99ED-FF8220BF50DD}" type="presParOf" srcId="{BB9AB8C6-EED1-4171-920E-D626AEF02C4F}" destId="{39C2AFCD-1BBB-45F4-9F36-52E7782BF27B}" srcOrd="0" destOrd="0" presId="urn:microsoft.com/office/officeart/2008/layout/HexagonCluster"/>
    <dgm:cxn modelId="{8797D96C-987D-4DF5-BAAC-032EB36AFB7E}" type="presParOf" srcId="{2A79CE2C-473A-49D7-905F-B1F476252748}" destId="{67AA814A-0959-4F0E-826C-7D81089315ED}" srcOrd="26" destOrd="0" presId="urn:microsoft.com/office/officeart/2008/layout/HexagonCluster"/>
    <dgm:cxn modelId="{212F0302-6136-47CF-BE0B-3ACB0D578A06}" type="presParOf" srcId="{67AA814A-0959-4F0E-826C-7D81089315ED}" destId="{1259EC39-FCF0-4BC1-9E5E-E5AA60EDC488}" srcOrd="0" destOrd="0" presId="urn:microsoft.com/office/officeart/2008/layout/HexagonCluster"/>
    <dgm:cxn modelId="{458213CA-A213-40ED-A4E4-8EF7871F07CC}" type="presParOf" srcId="{2A79CE2C-473A-49D7-905F-B1F476252748}" destId="{73A5580E-92FA-435B-BFD6-5C336F0DD857}" srcOrd="27" destOrd="0" presId="urn:microsoft.com/office/officeart/2008/layout/HexagonCluster"/>
    <dgm:cxn modelId="{A5498C91-25BC-4DF1-871B-DFA06EBEB05B}" type="presParOf" srcId="{73A5580E-92FA-435B-BFD6-5C336F0DD857}" destId="{6FBD1000-3EEA-41C7-84FE-421FA23B1C4B}" srcOrd="0" destOrd="0" presId="urn:microsoft.com/office/officeart/2008/layout/HexagonCluster"/>
    <dgm:cxn modelId="{E6438E1F-74E4-4810-BE52-1FC8038A52B2}" type="presParOf" srcId="{2A79CE2C-473A-49D7-905F-B1F476252748}" destId="{0B220586-9A89-404C-93B9-FF64BD2E18ED}" srcOrd="28" destOrd="0" presId="urn:microsoft.com/office/officeart/2008/layout/HexagonCluster"/>
    <dgm:cxn modelId="{3D35FD17-D45F-4A7B-809F-0812F5617C0A}" type="presParOf" srcId="{0B220586-9A89-404C-93B9-FF64BD2E18ED}" destId="{31A1ADB3-D7FE-4309-885E-C3155B34C5A6}" srcOrd="0" destOrd="0" presId="urn:microsoft.com/office/officeart/2008/layout/HexagonCluster"/>
    <dgm:cxn modelId="{7E015FF1-1D79-4EC6-990A-BE66313E1310}" type="presParOf" srcId="{2A79CE2C-473A-49D7-905F-B1F476252748}" destId="{81C32F48-28A1-49DB-B04D-D2049EC5F03F}" srcOrd="29" destOrd="0" presId="urn:microsoft.com/office/officeart/2008/layout/HexagonCluster"/>
    <dgm:cxn modelId="{B788DC73-97F8-4E88-A839-1A4C91E23B9E}" type="presParOf" srcId="{81C32F48-28A1-49DB-B04D-D2049EC5F03F}" destId="{0E9F7083-9AB3-460A-903F-34F113541024}" srcOrd="0" destOrd="0" presId="urn:microsoft.com/office/officeart/2008/layout/HexagonCluster"/>
    <dgm:cxn modelId="{BE04C1C5-15CC-4C0D-9D20-29667DC45042}" type="presParOf" srcId="{2A79CE2C-473A-49D7-905F-B1F476252748}" destId="{507D7CF0-868B-4B2B-B544-7B135FB86BAA}" srcOrd="30" destOrd="0" presId="urn:microsoft.com/office/officeart/2008/layout/HexagonCluster"/>
    <dgm:cxn modelId="{32D287E9-7B9E-4090-99A4-49D61AB68F9D}" type="presParOf" srcId="{507D7CF0-868B-4B2B-B544-7B135FB86BAA}" destId="{41C46EB3-8664-4D01-8CD5-4E476C14A8DD}" srcOrd="0" destOrd="0" presId="urn:microsoft.com/office/officeart/2008/layout/HexagonCluster"/>
    <dgm:cxn modelId="{922543AD-27DB-4349-AAFE-B091DB0E45E9}" type="presParOf" srcId="{2A79CE2C-473A-49D7-905F-B1F476252748}" destId="{26044E3A-E517-4C95-A2BA-03DE37479311}" srcOrd="31" destOrd="0" presId="urn:microsoft.com/office/officeart/2008/layout/HexagonCluster"/>
    <dgm:cxn modelId="{E2EF3ABE-B221-4FF7-8DDC-2105E85D22A0}" type="presParOf" srcId="{26044E3A-E517-4C95-A2BA-03DE37479311}" destId="{5F72650E-CC53-444C-A62B-F799C6475103}" srcOrd="0" destOrd="0" presId="urn:microsoft.com/office/officeart/2008/layout/HexagonCluster"/>
    <dgm:cxn modelId="{59A18AA5-80FE-48D7-992B-6C88E7573BE6}" type="presParOf" srcId="{2A79CE2C-473A-49D7-905F-B1F476252748}" destId="{EB1E9F7D-3035-4B5B-9DFC-DCFEF69DB32D}" srcOrd="32" destOrd="0" presId="urn:microsoft.com/office/officeart/2008/layout/HexagonCluster"/>
    <dgm:cxn modelId="{07461129-CACD-4473-A378-1BF1497994EF}" type="presParOf" srcId="{EB1E9F7D-3035-4B5B-9DFC-DCFEF69DB32D}" destId="{0A1D08AF-3E61-4624-A497-36CF30D800A2}" srcOrd="0" destOrd="0" presId="urn:microsoft.com/office/officeart/2008/layout/HexagonCluster"/>
    <dgm:cxn modelId="{3E94C59B-ECE6-48B0-96F7-1677EB619ACC}" type="presParOf" srcId="{2A79CE2C-473A-49D7-905F-B1F476252748}" destId="{36EC3489-C33C-4854-A5F4-F7BF70A35064}" srcOrd="33" destOrd="0" presId="urn:microsoft.com/office/officeart/2008/layout/HexagonCluster"/>
    <dgm:cxn modelId="{A4E00AA7-D114-4CDD-8D41-48D649C79ADB}" type="presParOf" srcId="{36EC3489-C33C-4854-A5F4-F7BF70A35064}" destId="{55339D4B-891C-4017-B012-513D9711A3F6}" srcOrd="0" destOrd="0" presId="urn:microsoft.com/office/officeart/2008/layout/HexagonCluster"/>
    <dgm:cxn modelId="{0787DC9B-D641-4330-8DA8-753BD1659502}" type="presParOf" srcId="{2A79CE2C-473A-49D7-905F-B1F476252748}" destId="{05D48D9D-7304-4622-96B9-6B32DAD0D825}" srcOrd="34" destOrd="0" presId="urn:microsoft.com/office/officeart/2008/layout/HexagonCluster"/>
    <dgm:cxn modelId="{57942EF9-CD24-4339-B072-07B0275CB1CB}" type="presParOf" srcId="{05D48D9D-7304-4622-96B9-6B32DAD0D825}" destId="{D4D778BE-43EE-466B-B4B9-B9FE131E4EEB}" srcOrd="0" destOrd="0" presId="urn:microsoft.com/office/officeart/2008/layout/HexagonCluster"/>
    <dgm:cxn modelId="{DC6F8592-E6B1-4CC5-9914-4F67EF0D6571}" type="presParOf" srcId="{2A79CE2C-473A-49D7-905F-B1F476252748}" destId="{4E9D58E7-4C60-4CAB-9BF3-54D2E5ECA69B}" srcOrd="35" destOrd="0" presId="urn:microsoft.com/office/officeart/2008/layout/HexagonCluster"/>
    <dgm:cxn modelId="{5305FC8C-99C6-4DDB-A714-A5FF69607043}" type="presParOf" srcId="{4E9D58E7-4C60-4CAB-9BF3-54D2E5ECA69B}" destId="{745047EE-6B58-473F-90D3-ED5A65DE6A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0A96-B768-4FB7-A00D-6EE8B2D5AB11}">
      <dsp:nvSpPr>
        <dsp:cNvPr id="0" name=""/>
        <dsp:cNvSpPr/>
      </dsp:nvSpPr>
      <dsp:spPr>
        <a:xfrm>
          <a:off x="0" y="2896"/>
          <a:ext cx="59841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1661-5FB6-4D79-9FBE-746307D78CA5}">
      <dsp:nvSpPr>
        <dsp:cNvPr id="0" name=""/>
        <dsp:cNvSpPr/>
      </dsp:nvSpPr>
      <dsp:spPr>
        <a:xfrm>
          <a:off x="0" y="2896"/>
          <a:ext cx="5984138" cy="123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Core Belief</a:t>
          </a:r>
          <a:r>
            <a:rPr lang="en-US" sz="1900" kern="1200" dirty="0"/>
            <a:t>: A “high road” manufacturing ecosystem is fundamental to advancing systemic development solutions transformative for economies, individuals, families and our communities.</a:t>
          </a:r>
        </a:p>
      </dsp:txBody>
      <dsp:txXfrm>
        <a:off x="0" y="2896"/>
        <a:ext cx="5984138" cy="1235243"/>
      </dsp:txXfrm>
    </dsp:sp>
    <dsp:sp modelId="{BD5F8CCB-C389-474D-93C1-86C7A5F44ED9}">
      <dsp:nvSpPr>
        <dsp:cNvPr id="0" name=""/>
        <dsp:cNvSpPr/>
      </dsp:nvSpPr>
      <dsp:spPr>
        <a:xfrm>
          <a:off x="0" y="1238139"/>
          <a:ext cx="5984138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830D1-3542-4D04-8BAB-7322EBE91242}">
      <dsp:nvSpPr>
        <dsp:cNvPr id="0" name=""/>
        <dsp:cNvSpPr/>
      </dsp:nvSpPr>
      <dsp:spPr>
        <a:xfrm>
          <a:off x="0" y="1238139"/>
          <a:ext cx="5984138" cy="123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Mission: </a:t>
          </a:r>
          <a:r>
            <a:rPr lang="en-US" sz="1900" b="0" kern="1200"/>
            <a:t>Advance inclusive sustainable development anchored in manufacturing</a:t>
          </a:r>
          <a:r>
            <a:rPr lang="en-US" sz="1900" kern="1200"/>
            <a:t>.</a:t>
          </a:r>
        </a:p>
      </dsp:txBody>
      <dsp:txXfrm>
        <a:off x="0" y="1238139"/>
        <a:ext cx="5984138" cy="1235243"/>
      </dsp:txXfrm>
    </dsp:sp>
    <dsp:sp modelId="{B1910073-66AC-496B-884D-FE39705DED7B}">
      <dsp:nvSpPr>
        <dsp:cNvPr id="0" name=""/>
        <dsp:cNvSpPr/>
      </dsp:nvSpPr>
      <dsp:spPr>
        <a:xfrm>
          <a:off x="0" y="2473383"/>
          <a:ext cx="59841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899B2-58F4-4E91-860D-9C014EA5CD0E}">
      <dsp:nvSpPr>
        <dsp:cNvPr id="0" name=""/>
        <dsp:cNvSpPr/>
      </dsp:nvSpPr>
      <dsp:spPr>
        <a:xfrm>
          <a:off x="0" y="2473383"/>
          <a:ext cx="5978294" cy="175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Program Overview: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Austin Polytechnical Academy (aka Career Pathway Services)</a:t>
          </a:r>
          <a:r>
            <a:rPr lang="en-US" sz="1900" kern="1200" dirty="0"/>
            <a:t>: expose, inspire and prepare youth </a:t>
          </a:r>
          <a:r>
            <a:rPr lang="en-US" sz="1900" u="none" kern="1200" dirty="0"/>
            <a:t>to get and keep </a:t>
          </a:r>
          <a:r>
            <a:rPr lang="en-US" sz="1900" kern="1200" dirty="0"/>
            <a:t>career-track jobs in manufacturing.</a:t>
          </a:r>
          <a:endParaRPr lang="en-US" sz="1900" b="0" kern="1200" dirty="0"/>
        </a:p>
      </dsp:txBody>
      <dsp:txXfrm>
        <a:off x="0" y="2473383"/>
        <a:ext cx="5978294" cy="1754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A74D-EFF7-43B9-9A3A-418996B6C68E}">
      <dsp:nvSpPr>
        <dsp:cNvPr id="0" name=""/>
        <dsp:cNvSpPr/>
      </dsp:nvSpPr>
      <dsp:spPr>
        <a:xfrm>
          <a:off x="1202404" y="187315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8C57A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Young Manufacturers Association</a:t>
          </a:r>
        </a:p>
      </dsp:txBody>
      <dsp:txXfrm>
        <a:off x="1405788" y="2047731"/>
        <a:ext cx="906539" cy="778145"/>
      </dsp:txXfrm>
    </dsp:sp>
    <dsp:sp modelId="{C3D98608-9687-4D16-BD45-FCCAF5C97D4C}">
      <dsp:nvSpPr>
        <dsp:cNvPr id="0" name=""/>
        <dsp:cNvSpPr/>
      </dsp:nvSpPr>
      <dsp:spPr>
        <a:xfrm>
          <a:off x="1233962" y="2377349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683CF-B01E-4346-B02B-EE173E754680}">
      <dsp:nvSpPr>
        <dsp:cNvPr id="0" name=""/>
        <dsp:cNvSpPr/>
      </dsp:nvSpPr>
      <dsp:spPr>
        <a:xfrm>
          <a:off x="72781" y="1250047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6221A-C2E3-4707-97D9-A6A9CAB87D72}">
      <dsp:nvSpPr>
        <dsp:cNvPr id="0" name=""/>
        <dsp:cNvSpPr/>
      </dsp:nvSpPr>
      <dsp:spPr>
        <a:xfrm>
          <a:off x="971786" y="2227752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A1E47-A886-4DBE-9579-BF5C113979F5}">
      <dsp:nvSpPr>
        <dsp:cNvPr id="0" name=""/>
        <dsp:cNvSpPr/>
      </dsp:nvSpPr>
      <dsp:spPr>
        <a:xfrm>
          <a:off x="2332836" y="1246637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8C57A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Austin Polytechnical Academy</a:t>
          </a:r>
        </a:p>
      </dsp:txBody>
      <dsp:txXfrm>
        <a:off x="2536220" y="1421215"/>
        <a:ext cx="906539" cy="778145"/>
      </dsp:txXfrm>
    </dsp:sp>
    <dsp:sp modelId="{F02429C1-5A65-4416-94F6-FB447B8B776A}">
      <dsp:nvSpPr>
        <dsp:cNvPr id="0" name=""/>
        <dsp:cNvSpPr/>
      </dsp:nvSpPr>
      <dsp:spPr>
        <a:xfrm>
          <a:off x="3236696" y="2221785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B83CF-FDAA-491B-87B3-15D482A7CEC5}">
      <dsp:nvSpPr>
        <dsp:cNvPr id="0" name=""/>
        <dsp:cNvSpPr/>
      </dsp:nvSpPr>
      <dsp:spPr>
        <a:xfrm>
          <a:off x="3462458" y="1871022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DE999-0A89-4A3F-9FA2-C22AC21416F0}">
      <dsp:nvSpPr>
        <dsp:cNvPr id="0" name=""/>
        <dsp:cNvSpPr/>
      </dsp:nvSpPr>
      <dsp:spPr>
        <a:xfrm>
          <a:off x="3494017" y="2372660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AB4B1-A66C-4B21-BD72-7492AE3B4E45}">
      <dsp:nvSpPr>
        <dsp:cNvPr id="0" name=""/>
        <dsp:cNvSpPr/>
      </dsp:nvSpPr>
      <dsp:spPr>
        <a:xfrm>
          <a:off x="1202404" y="626941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8C57A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Instructors Apprenticeship for Advanced Manufacturing</a:t>
          </a:r>
        </a:p>
      </dsp:txBody>
      <dsp:txXfrm>
        <a:off x="1405788" y="801519"/>
        <a:ext cx="906539" cy="778145"/>
      </dsp:txXfrm>
    </dsp:sp>
    <dsp:sp modelId="{9D274382-3BBB-4C01-B2DA-F67E93C79DD5}">
      <dsp:nvSpPr>
        <dsp:cNvPr id="0" name=""/>
        <dsp:cNvSpPr/>
      </dsp:nvSpPr>
      <dsp:spPr>
        <a:xfrm>
          <a:off x="2096554" y="642284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C5F2B-CFF1-4AEA-944C-145ECDD8763B}">
      <dsp:nvSpPr>
        <dsp:cNvPr id="0" name=""/>
        <dsp:cNvSpPr/>
      </dsp:nvSpPr>
      <dsp:spPr>
        <a:xfrm>
          <a:off x="2332836" y="0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E18E6-B10F-4774-A15A-0F02A6E3D630}">
      <dsp:nvSpPr>
        <dsp:cNvPr id="0" name=""/>
        <dsp:cNvSpPr/>
      </dsp:nvSpPr>
      <dsp:spPr>
        <a:xfrm>
          <a:off x="2370058" y="499507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B88D1-040F-474D-9C17-CE3AAEE10182}">
      <dsp:nvSpPr>
        <dsp:cNvPr id="0" name=""/>
        <dsp:cNvSpPr/>
      </dsp:nvSpPr>
      <dsp:spPr>
        <a:xfrm>
          <a:off x="3462458" y="624384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Mfg Ecosystem Services</a:t>
          </a:r>
        </a:p>
      </dsp:txBody>
      <dsp:txXfrm>
        <a:off x="3665842" y="798962"/>
        <a:ext cx="906539" cy="778145"/>
      </dsp:txXfrm>
    </dsp:sp>
    <dsp:sp modelId="{FB3DDC5A-03FB-4562-B406-D27F5B862A19}">
      <dsp:nvSpPr>
        <dsp:cNvPr id="0" name=""/>
        <dsp:cNvSpPr/>
      </dsp:nvSpPr>
      <dsp:spPr>
        <a:xfrm>
          <a:off x="4598554" y="1123892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1E1B4-86D3-460B-8B67-DBE55536883D}">
      <dsp:nvSpPr>
        <dsp:cNvPr id="0" name=""/>
        <dsp:cNvSpPr/>
      </dsp:nvSpPr>
      <dsp:spPr>
        <a:xfrm>
          <a:off x="4592081" y="1258145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4700-5E55-4BB9-9F61-57BD4B65642E}">
      <dsp:nvSpPr>
        <dsp:cNvPr id="0" name=""/>
        <dsp:cNvSpPr/>
      </dsp:nvSpPr>
      <dsp:spPr>
        <a:xfrm>
          <a:off x="4847783" y="1278603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55126-C979-4529-B652-029DF54E7796}">
      <dsp:nvSpPr>
        <dsp:cNvPr id="0" name=""/>
        <dsp:cNvSpPr/>
      </dsp:nvSpPr>
      <dsp:spPr>
        <a:xfrm>
          <a:off x="4592081" y="1193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Chicagoland Manufacturing Renaissance Council</a:t>
          </a:r>
        </a:p>
      </dsp:txBody>
      <dsp:txXfrm>
        <a:off x="4795465" y="186511"/>
        <a:ext cx="906539" cy="778145"/>
      </dsp:txXfrm>
    </dsp:sp>
    <dsp:sp modelId="{47FB2314-6AC0-4A94-A6F6-C847C17D6ED2}">
      <dsp:nvSpPr>
        <dsp:cNvPr id="0" name=""/>
        <dsp:cNvSpPr/>
      </dsp:nvSpPr>
      <dsp:spPr>
        <a:xfrm>
          <a:off x="5728177" y="517408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ABD81-158A-4C1C-8702-FA37E816ABF3}">
      <dsp:nvSpPr>
        <dsp:cNvPr id="0" name=""/>
        <dsp:cNvSpPr/>
      </dsp:nvSpPr>
      <dsp:spPr>
        <a:xfrm>
          <a:off x="5722513" y="641006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69184-450E-49A0-9788-6A202058F99C}">
      <dsp:nvSpPr>
        <dsp:cNvPr id="0" name=""/>
        <dsp:cNvSpPr/>
      </dsp:nvSpPr>
      <dsp:spPr>
        <a:xfrm>
          <a:off x="5983879" y="666152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B0183-599C-4586-A4E3-60CC0F69B1A7}">
      <dsp:nvSpPr>
        <dsp:cNvPr id="0" name=""/>
        <dsp:cNvSpPr/>
      </dsp:nvSpPr>
      <dsp:spPr>
        <a:xfrm>
          <a:off x="5722513" y="188551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 Light" panose="020F0302020204030204"/>
            </a:rPr>
            <a:t>Early</a:t>
          </a:r>
          <a:r>
            <a:rPr lang="en-US" sz="1000" kern="1200" dirty="0"/>
            <a:t> Warning Network</a:t>
          </a:r>
        </a:p>
      </dsp:txBody>
      <dsp:txXfrm>
        <a:off x="5925897" y="2060091"/>
        <a:ext cx="906539" cy="778145"/>
      </dsp:txXfrm>
    </dsp:sp>
    <dsp:sp modelId="{5D226D9B-BD6F-4AB3-AD51-BFE36B76F6B1}">
      <dsp:nvSpPr>
        <dsp:cNvPr id="0" name=""/>
        <dsp:cNvSpPr/>
      </dsp:nvSpPr>
      <dsp:spPr>
        <a:xfrm>
          <a:off x="5982261" y="2873020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C9A7F-0D08-49D3-A305-6841326CA8BD}">
      <dsp:nvSpPr>
        <dsp:cNvPr id="0" name=""/>
        <dsp:cNvSpPr/>
      </dsp:nvSpPr>
      <dsp:spPr>
        <a:xfrm>
          <a:off x="4592081" y="2502652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2B184-785D-4165-9C84-222465222E59}">
      <dsp:nvSpPr>
        <dsp:cNvPr id="0" name=""/>
        <dsp:cNvSpPr/>
      </dsp:nvSpPr>
      <dsp:spPr>
        <a:xfrm>
          <a:off x="5738696" y="2997471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3294A-8162-4D0D-BD1C-13EB396F24F8}">
      <dsp:nvSpPr>
        <dsp:cNvPr id="0" name=""/>
        <dsp:cNvSpPr/>
      </dsp:nvSpPr>
      <dsp:spPr>
        <a:xfrm>
          <a:off x="2332027" y="249583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8C57A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Manufacturing Connect</a:t>
          </a:r>
        </a:p>
      </dsp:txBody>
      <dsp:txXfrm>
        <a:off x="2535411" y="2670411"/>
        <a:ext cx="906539" cy="778145"/>
      </dsp:txXfrm>
    </dsp:sp>
    <dsp:sp modelId="{39C2AFCD-1BBB-45F4-9F36-52E7782BF27B}">
      <dsp:nvSpPr>
        <dsp:cNvPr id="0" name=""/>
        <dsp:cNvSpPr/>
      </dsp:nvSpPr>
      <dsp:spPr>
        <a:xfrm>
          <a:off x="2369249" y="2995340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9EC39-FCF0-4BC1-9E5E-E5AA60EDC488}">
      <dsp:nvSpPr>
        <dsp:cNvPr id="0" name=""/>
        <dsp:cNvSpPr/>
      </dsp:nvSpPr>
      <dsp:spPr>
        <a:xfrm>
          <a:off x="1201595" y="3122348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1000-3EEA-41C7-84FE-421FA23B1C4B}">
      <dsp:nvSpPr>
        <dsp:cNvPr id="0" name=""/>
        <dsp:cNvSpPr/>
      </dsp:nvSpPr>
      <dsp:spPr>
        <a:xfrm>
          <a:off x="2095744" y="3138117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1ADB3-D7FE-4309-885E-C3155B34C5A6}">
      <dsp:nvSpPr>
        <dsp:cNvPr id="0" name=""/>
        <dsp:cNvSpPr/>
      </dsp:nvSpPr>
      <dsp:spPr>
        <a:xfrm>
          <a:off x="6846471" y="251714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Federation for a Mfg Renaissance</a:t>
          </a:r>
        </a:p>
      </dsp:txBody>
      <dsp:txXfrm>
        <a:off x="7049855" y="2691721"/>
        <a:ext cx="906539" cy="778145"/>
      </dsp:txXfrm>
    </dsp:sp>
    <dsp:sp modelId="{0E9F7083-9AB3-460A-903F-34F113541024}">
      <dsp:nvSpPr>
        <dsp:cNvPr id="0" name=""/>
        <dsp:cNvSpPr/>
      </dsp:nvSpPr>
      <dsp:spPr>
        <a:xfrm>
          <a:off x="7107029" y="3504650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46EB3-8664-4D01-8CD5-4E476C14A8DD}">
      <dsp:nvSpPr>
        <dsp:cNvPr id="0" name=""/>
        <dsp:cNvSpPr/>
      </dsp:nvSpPr>
      <dsp:spPr>
        <a:xfrm>
          <a:off x="5716848" y="3134708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650E-CC53-444C-A62B-F799C6475103}">
      <dsp:nvSpPr>
        <dsp:cNvPr id="0" name=""/>
        <dsp:cNvSpPr/>
      </dsp:nvSpPr>
      <dsp:spPr>
        <a:xfrm>
          <a:off x="6863464" y="3629527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D08AF-3E61-4624-A497-36CF30D800A2}">
      <dsp:nvSpPr>
        <dsp:cNvPr id="0" name=""/>
        <dsp:cNvSpPr/>
      </dsp:nvSpPr>
      <dsp:spPr>
        <a:xfrm>
          <a:off x="6851326" y="24293"/>
          <a:ext cx="1313307" cy="112730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 Light" panose="020F0302020204030204"/>
            </a:rPr>
            <a:t>Manufacturing </a:t>
          </a:r>
          <a:r>
            <a:rPr lang="en-US" sz="1000" kern="1200" dirty="0"/>
            <a:t>Succession Solutions</a:t>
          </a:r>
        </a:p>
      </dsp:txBody>
      <dsp:txXfrm>
        <a:off x="7054710" y="198871"/>
        <a:ext cx="906539" cy="778145"/>
      </dsp:txXfrm>
    </dsp:sp>
    <dsp:sp modelId="{55339D4B-891C-4017-B012-513D9711A3F6}">
      <dsp:nvSpPr>
        <dsp:cNvPr id="0" name=""/>
        <dsp:cNvSpPr/>
      </dsp:nvSpPr>
      <dsp:spPr>
        <a:xfrm>
          <a:off x="7760041" y="1015636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78BE-43EE-466B-B4B9-B9FE131E4EEB}">
      <dsp:nvSpPr>
        <dsp:cNvPr id="0" name=""/>
        <dsp:cNvSpPr/>
      </dsp:nvSpPr>
      <dsp:spPr>
        <a:xfrm>
          <a:off x="6851326" y="1268800"/>
          <a:ext cx="1313307" cy="11273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47EE-6B58-473F-90D3-ED5A65DE6A78}">
      <dsp:nvSpPr>
        <dsp:cNvPr id="0" name=""/>
        <dsp:cNvSpPr/>
      </dsp:nvSpPr>
      <dsp:spPr>
        <a:xfrm>
          <a:off x="7760041" y="1275619"/>
          <a:ext cx="152936" cy="1321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B68FEE0-D6F6-4D68-987C-0ED3AA0450C1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4B0689-5492-40BE-AEE1-68F13C6A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88876-C744-42ED-958B-8E2DAB0B87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5FD3F-F241-4AA9-939D-E85C4B484D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57012-E29D-47B1-9192-6D3245C18C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731A-3667-4D73-88AC-BA65FD61A86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AB6E4-44E1-400F-85B5-FF37740D51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62BCE-67F1-4DDF-A3B4-ADCA93BFE19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Core belief</a:t>
            </a:r>
            <a:r>
              <a:rPr lang="en-US"/>
              <a:t>: A “high road” manufacturing ecosystem is fundamental to advancing systemic development solutions transformative for economies, individuals, families and our communities.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B0689-5492-40BE-AEE1-68F13C6A88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B0689-5492-40BE-AEE1-68F13C6A88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B0689-5492-40BE-AEE1-68F13C6A88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career in manufacturing can of course start as a great machinist or machine operator, but with experience and education it can also lead to a diversity of other career paths including management and ownership.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0438F-9F4B-4665-9B11-8CF5C6C63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8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7559-5D7C-1F99-D7C2-49299D2B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EE56F-C112-2B1B-195A-A2D85106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53CC-FB13-91AA-B1C7-8CC4CBB7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995E-1E05-47ED-86E9-5EB76BA43BD8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71BFF-4025-0236-9A12-CFD1C52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56A8-5B31-0FD7-E80F-CAFED451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FC80-54AD-3896-A461-8BCD4923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4EA62-5829-1917-A573-FC97ADC4B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0BFE-02A3-EFE0-F6B7-F5FECD5E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537-C6DD-472D-AC6D-F44D3FF7FF43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BCF6-E72C-E634-79B8-D4969CA3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43A2-4B0F-D677-258B-2D5ACD1B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87EA7-DCDB-315B-B616-1F3DDD0A9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62CA6-B3EA-67DC-C72F-60D433586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64C9-B032-6C5E-DA42-A80A7D58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36DE-99FD-4AB4-9B94-76EA247E0B37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38A2E-CBDF-EADF-5697-890E2800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78EB-AB67-B95A-4E4B-A54FA8E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E7E2-144C-4979-B669-FB5CEC06B2F3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5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61A9-3B4B-4144-888A-2EF2319D3526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4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1724-E732-4141-BADF-0D7F686BE187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518-22A1-4209-BEE5-86BCB13E3C69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88A5-81BB-4F08-B6B7-1142A6BB8569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E9CD-05D6-4755-A4CA-F76A7055A3A5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410C-D803-4873-A673-8A6A39D83C14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D34-ED39-4B1A-9D53-A23F1033F5A5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4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130A-EEB1-D442-D647-4A24913B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CBC42-217A-F2C7-A8FE-F896F147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C158-84E4-F8BF-D637-7B03A3A2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B9BE-BF12-49AF-8C81-728C78316886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E9C2-5A5F-F0EA-BA68-139912B7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D6B2-76C1-FBDC-8C99-2D2E329F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7BCF-34AF-4EB3-9329-BF24DDCEA4DB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E96F-6714-4EEE-8E6E-111B97067C3C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74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CCB6-8615-4EEA-9EE9-2B68DCED6A13}" type="datetime4">
              <a:rPr lang="en-US" smtClean="0"/>
              <a:t>April 11, 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5E41-7734-9D32-BE9C-9A21F1C9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AF04-EA7D-18A5-AF29-1DD3E6288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828-5E79-173D-D140-328749EC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BB5-1D13-4127-AD5A-BF9EC26B4D13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D1B35-B126-0D91-3330-3409C7A4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D204B-738F-E13E-E22A-E800EE0A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8396-1F9C-E731-C4EE-46453108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07F6-FE44-93C9-BAA7-AA5B2A1AB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ABB6E-172C-542A-8D16-8008C2F18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EBCD-5FC9-B95D-F8AF-475E1FBE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7CA1-0087-4A74-921C-C31E88A34ADA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2C9BC-FB93-A95D-B146-CC117845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01D28-681B-BB8B-595A-3E16DB2E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7512-F6BB-7F46-9181-81ED1FF8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90DB-CDF7-58BE-2401-FC3699DB8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19E52-32E9-3FA8-4E77-CA5A41E1B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8002F-694F-AD62-0BE0-B129DEAFC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F7AF6-5857-E9B6-63A0-4B3496DC3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E1D6C-DDF7-742E-4480-EB99D77A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579-724B-4B68-BD68-7EFE8D90A3E7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9022A-2C0B-12F6-B857-C1986014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CC29D-9A69-3DC5-CBF6-052FF83A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76B-9102-74F8-5779-6FA42702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D08EE-A3AE-1407-4ACA-F4033609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AB6-7AAA-4977-A00B-1B2F6F37CA18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B2D01-C0FC-4EA8-1C21-DC5EA1BA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64C0-D884-F72D-6C19-8C77D6BE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2A620-0C99-8853-ECD2-ABC909B6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0095-184A-4741-9C25-915F56C9C9E4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38EC8-C0BD-9D9B-E25B-59A3953D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0DDD5-1FE9-7B5A-9523-7D58AE78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BC11-54B5-4B41-823E-C164AFE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A04E-77AD-BFF6-F514-0DC5AC43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393D-DCE3-58DD-6F92-74A47622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DC001-01FB-9D94-0176-8BEFAC8D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AE16-CFF3-4765-9529-DC399C08A61C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80212-EF1B-E854-6D58-F71B9E16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1E434-6823-22CC-93F4-47C480D3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A3BD-4185-F1F1-FCF7-8673E185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B0F56-6B46-30A5-A7F4-83B2D3612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FE8FF-15D1-E02E-6932-3FCB14C42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1154-8838-0307-6457-C989EF5F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2419-C724-4AAE-AF4E-F2ADB8608FB7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07008-D6A0-9D03-CDAC-4A8A5DB1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72742-81A8-F390-BE01-ED03F639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4C0A0-9810-C867-EB56-C900CC4D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BE319-5DE8-1395-7CE5-6EE9EC56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76015-250A-DFA4-7E73-2DF52F17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34C2-F150-495F-8B13-122AAEE7EF18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728C7-3F6A-220C-3674-BFC5F7A4F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E82EA-CE0A-DAD9-007F-D25E6EC2F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4632C5-EE95-4526-A179-89E38D4D9F94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April 11, 2026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2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21" Type="http://schemas.openxmlformats.org/officeDocument/2006/relationships/image" Target="../media/image22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4.jpe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1494" y="1234481"/>
            <a:ext cx="3401568" cy="438903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Getting More Young People Into Industrial Career Pathways: </a:t>
            </a:r>
          </a:p>
          <a:p>
            <a:pPr>
              <a:spcBef>
                <a:spcPts val="0"/>
              </a:spcBef>
            </a:pPr>
            <a:endParaRPr lang="en-US" sz="11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The Chicago Experience, Austin Polytech &amp; </a:t>
            </a:r>
          </a:p>
          <a:p>
            <a:pPr>
              <a:spcBef>
                <a:spcPts val="0"/>
              </a:spcBef>
            </a:pPr>
            <a:r>
              <a:rPr lang="en-US" b="1" dirty="0"/>
              <a:t>Lessons Learned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Dan Swinney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Erica Swinney Staley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99250B-4B19-4E3B-9962-F8B9B6904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7" y="5730240"/>
            <a:ext cx="1395697" cy="860880"/>
          </a:xfrm>
          <a:prstGeom prst="rect">
            <a:avLst/>
          </a:prstGeom>
        </p:spPr>
      </p:pic>
      <p:pic>
        <p:nvPicPr>
          <p:cNvPr id="6" name="Picture 5" descr="A group of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50897822-7F35-9992-42B1-A7407B10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234481"/>
            <a:ext cx="5994345" cy="4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027EA-0BCD-2AB5-457C-F09C26E8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20F8B-A6D2-CD10-694B-28D3EDCF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Manufacturing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9B97-9B5A-6CFA-F2F7-4114D507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MR focuses on 3 major areas serving companies as well as serving communities.  We are profoundly committed to inclusion in every aspect of our work.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Talent Recruitment and Retention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Ownership Succession and Early Warning Networks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Industrial Policy and the Federation for a Manufacturing Renaissance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53FE3-FBA0-C0A2-242F-6533231BF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 rot="54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C7794-EB5B-2035-C00F-30B5487A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3B341-5366-3114-F4F4-4C246D3C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EB4F-D1E8-1B95-E271-2ECE1F6E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5692588" cy="1402470"/>
          </a:xfrm>
        </p:spPr>
        <p:txBody>
          <a:bodyPr anchor="t">
            <a:normAutofit/>
          </a:bodyPr>
          <a:lstStyle/>
          <a:p>
            <a:r>
              <a:rPr lang="en-US" sz="3000" dirty="0"/>
              <a:t>International Influences: </a:t>
            </a:r>
            <a:br>
              <a:rPr lang="en-US" sz="3000" dirty="0"/>
            </a:br>
            <a:r>
              <a:rPr lang="en-US" sz="3000" dirty="0"/>
              <a:t>Mondragon, Basque Country, Spain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4C86-0A23-7556-1E45-5584D0EF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334000" cy="359120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“polytechnical” school founded by a priest in the 1940s to train and educate region’s youth for driving economic and community development</a:t>
            </a:r>
          </a:p>
          <a:p>
            <a:r>
              <a:rPr lang="en-US" sz="2000" dirty="0"/>
              <a:t>1950s: 5 students bought a manufacturing company and organized as a cooperative</a:t>
            </a:r>
          </a:p>
          <a:p>
            <a:r>
              <a:rPr lang="en-US" sz="2000" dirty="0"/>
              <a:t>Today:</a:t>
            </a:r>
          </a:p>
          <a:p>
            <a:pPr lvl="1"/>
            <a:r>
              <a:rPr lang="en-US" sz="2000" dirty="0"/>
              <a:t>74,000 workers across a total of 268 enterprises including: </a:t>
            </a:r>
          </a:p>
          <a:p>
            <a:pPr lvl="1"/>
            <a:r>
              <a:rPr lang="en-US" sz="2000" dirty="0"/>
              <a:t>102 cooperatives </a:t>
            </a:r>
          </a:p>
          <a:p>
            <a:pPr lvl="1"/>
            <a:r>
              <a:rPr lang="en-US" sz="2000" dirty="0"/>
              <a:t>140 subsidiary companies (not cooperatives) </a:t>
            </a:r>
          </a:p>
          <a:p>
            <a:pPr lvl="1"/>
            <a:r>
              <a:rPr lang="en-US" sz="2000" dirty="0"/>
              <a:t>26 foundations and umbrella organizations</a:t>
            </a:r>
          </a:p>
          <a:p>
            <a:pPr lvl="1"/>
            <a:r>
              <a:rPr lang="en-US" sz="2000" dirty="0"/>
              <a:t>Operating in 39 countries worldwide</a:t>
            </a:r>
          </a:p>
          <a:p>
            <a:endParaRPr lang="en-US" sz="2000" dirty="0"/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9C6109F-50D3-2271-4D75-1916BA7CBA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pic>
        <p:nvPicPr>
          <p:cNvPr id="6" name="Picture 5" descr="A person standing in front of a store&#10;&#10;Description generated with high confidence">
            <a:extLst>
              <a:ext uri="{FF2B5EF4-FFF2-40B4-BE49-F238E27FC236}">
                <a16:creationId xmlns:a16="http://schemas.microsoft.com/office/drawing/2014/main" id="{81C31E56-9106-11DB-8FCB-275EEB214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6979147" y="3429000"/>
            <a:ext cx="5212861" cy="3429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48319-F792-E5FC-C676-09882F92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47EB2-5ED2-6FE0-972F-115130F9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00E39-C723-DCF5-EA5C-BC34F73C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MR’s Response - From problems to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10DC-FF2B-8FFA-B771-D28456A6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1700" dirty="0"/>
              <a:t>Published a 2001 Report “</a:t>
            </a:r>
            <a:r>
              <a:rPr lang="en-US" sz="1700" b="1" dirty="0"/>
              <a:t>Creating a Manufacturing Career Path System in Cook County</a:t>
            </a:r>
            <a:r>
              <a:rPr lang="en-US" sz="1700" dirty="0"/>
              <a:t>” which detailed the skill gaps in the workforce and education systems related to the needs of the manufacturing industry</a:t>
            </a:r>
          </a:p>
          <a:p>
            <a:r>
              <a:rPr lang="en-US" sz="1700" dirty="0"/>
              <a:t>In 2005, established the </a:t>
            </a:r>
            <a:r>
              <a:rPr lang="en-US" sz="1700" b="1" dirty="0"/>
              <a:t>Chicagoland Manufacturing Renaissance Council (CMRC)</a:t>
            </a:r>
            <a:r>
              <a:rPr lang="en-US" sz="1700" dirty="0"/>
              <a:t>: A true public/private partnership bringing labor, education and management together in a common cause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 2007, the CMRC, staffed by MR led the design and development of a public school,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Austin Polytechnical Academy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that met the standards of modern industry and was effective in engaging low-income communities</a:t>
            </a:r>
          </a:p>
          <a:p>
            <a:pPr marL="0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C5F33-D850-AE3D-C850-190D3DA5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464708"/>
            <a:ext cx="4788505" cy="319632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B8D9-E825-4C5F-4BE8-3B76B131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/>
              <a:pPr>
                <a:spcAft>
                  <a:spcPts val="600"/>
                </a:spcAft>
              </a:pPr>
              <a:t>12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0539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0C4D-9B3B-4931-A456-260E8095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latin typeface="Avenir Next LT Pro Light" panose="020B0304020202020204" pitchFamily="34" charset="0"/>
              </a:rPr>
              <a:t>The Chicagoland Manufacturing Renaissance Council </a:t>
            </a:r>
            <a:endParaRPr lang="en-US" sz="40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02AF-D5D0-4EFD-9CEC-5BE91324D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D76453-1DCA-48C9-9C75-53B047A4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The Chicagoland Manufacturing Renaissance Council (CMRC) is a regional coalition with the mission to: </a:t>
            </a:r>
          </a:p>
          <a:p>
            <a:pPr marL="0" indent="0" algn="ctr">
              <a:buNone/>
            </a:pPr>
            <a:r>
              <a:rPr lang="en-US" sz="1800" b="1" dirty="0"/>
              <a:t>Promote manufacturing as a tool for social inclusion and community development.</a:t>
            </a:r>
          </a:p>
          <a:p>
            <a:pPr marL="0" indent="0">
              <a:buNone/>
            </a:pPr>
            <a:r>
              <a:rPr lang="en-US" sz="1800" dirty="0"/>
              <a:t>Includes:</a:t>
            </a:r>
            <a:r>
              <a:rPr lang="en-US" sz="1800" b="1" dirty="0"/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Manufacturers and their associations​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Organized labor and their associations​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Educators and educational institutions​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Social service providers​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Community and faith leaders​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Youth and youth advocates​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Business owners and leaders​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Government officials ​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667B95F-5E00-425B-2F55-D710ABF66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6081664"/>
            <a:ext cx="1694315" cy="5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AAFD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AAFD6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11357" y="811813"/>
            <a:ext cx="8076203" cy="5250395"/>
            <a:chOff x="42810" y="1585622"/>
            <a:chExt cx="8905708" cy="5540007"/>
          </a:xfrm>
        </p:grpSpPr>
        <p:pic>
          <p:nvPicPr>
            <p:cNvPr id="6" name="Picture 4" descr="http://farm4.static.flickr.com/3357/4624698068_4640fedb53_z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352" y="5047138"/>
              <a:ext cx="2560638" cy="1785938"/>
            </a:xfrm>
            <a:prstGeom prst="rect">
              <a:avLst/>
            </a:prstGeom>
            <a:noFill/>
            <a:ln w="12700">
              <a:solidFill>
                <a:srgbClr val="FFDE11"/>
              </a:solidFill>
              <a:miter lim="800000"/>
              <a:headEnd/>
              <a:tailEnd/>
            </a:ln>
          </p:spPr>
        </p:pic>
        <p:pic>
          <p:nvPicPr>
            <p:cNvPr id="7" name="Picture 6" descr="http://blog.mlive.com/annarbornews_business_impact/2008/12/large_120708%20GM16%202-6%20AW.JP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351" y="3206692"/>
              <a:ext cx="2560638" cy="1803400"/>
            </a:xfrm>
            <a:prstGeom prst="rect">
              <a:avLst/>
            </a:prstGeom>
            <a:noFill/>
            <a:ln w="12700">
              <a:solidFill>
                <a:srgbClr val="FFDE11"/>
              </a:solidFill>
              <a:miter lim="800000"/>
              <a:headEnd/>
              <a:tailEnd/>
            </a:ln>
          </p:spPr>
        </p:pic>
        <p:pic>
          <p:nvPicPr>
            <p:cNvPr id="8" name="Picture 2" descr="C:\Users\igoncalves\Desktop\mfg guy.pn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0" y="2118654"/>
              <a:ext cx="3088414" cy="500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34947" y="5994893"/>
              <a:ext cx="158908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Engineering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$80,580/year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4845" y="4711552"/>
              <a:ext cx="172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Skilled Production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$38,940/year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957694" y="4108392"/>
              <a:ext cx="1589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$93,650/year</a:t>
              </a:r>
            </a:p>
          </p:txBody>
        </p:sp>
        <p:sp>
          <p:nvSpPr>
            <p:cNvPr id="12" name="Rectangle 11"/>
            <p:cNvSpPr/>
            <p:nvPr>
              <p:custDataLst>
                <p:tags r:id="rId7"/>
              </p:custDataLst>
            </p:nvPr>
          </p:nvSpPr>
          <p:spPr>
            <a:xfrm>
              <a:off x="3078516" y="3457108"/>
              <a:ext cx="1450975" cy="760413"/>
            </a:xfrm>
            <a:prstGeom prst="rect">
              <a:avLst/>
            </a:prstGeom>
            <a:solidFill>
              <a:srgbClr val="3AAFD6">
                <a:alpha val="50000"/>
              </a:srgbClr>
            </a:solidFill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2398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College</a:t>
              </a:r>
            </a:p>
          </p:txBody>
        </p:sp>
        <p:pic>
          <p:nvPicPr>
            <p:cNvPr id="13" name="Picture 8" descr="http://townsendsearch.com/img/a4_sx_121d3.jpg?var=36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055" y="1585622"/>
              <a:ext cx="2557463" cy="1782763"/>
            </a:xfrm>
            <a:prstGeom prst="rect">
              <a:avLst/>
            </a:prstGeom>
            <a:noFill/>
            <a:ln w="12700">
              <a:solidFill>
                <a:srgbClr val="FFDE11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326074" y="2224508"/>
              <a:ext cx="2133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Chief Executive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  <a:cs typeface="Arial" pitchFamily="34" charset="0"/>
                </a:rPr>
                <a:t>$167,280/year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flipV="1">
              <a:off x="7621529" y="3405430"/>
              <a:ext cx="861795" cy="121671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>
              <p:custDataLst>
                <p:tags r:id="rId11"/>
              </p:custDataLst>
            </p:nvPr>
          </p:nvCxnSpPr>
          <p:spPr>
            <a:xfrm rot="5400000" flipH="1" flipV="1">
              <a:off x="6052409" y="5228395"/>
              <a:ext cx="1399658" cy="103714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 flipH="1">
              <a:off x="2437631" y="3837313"/>
              <a:ext cx="63200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18" name="Straight Arrow Connector 17"/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>
              <a:off x="3946922" y="2942642"/>
              <a:ext cx="0" cy="51446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>
              <p:custDataLst>
                <p:tags r:id="rId14"/>
              </p:custDataLst>
            </p:nvPr>
          </p:nvCxnSpPr>
          <p:spPr>
            <a:xfrm flipV="1">
              <a:off x="4529491" y="3838108"/>
              <a:ext cx="448322" cy="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>
              <p:custDataLst>
                <p:tags r:id="rId15"/>
              </p:custDataLst>
            </p:nvPr>
          </p:nvCxnSpPr>
          <p:spPr>
            <a:xfrm>
              <a:off x="2539014" y="4464645"/>
              <a:ext cx="247431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flipH="1">
              <a:off x="2403922" y="2913162"/>
              <a:ext cx="1188396" cy="302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>
              <p:custDataLst>
                <p:tags r:id="rId17"/>
              </p:custDataLst>
            </p:nvPr>
          </p:nvCxnSpPr>
          <p:spPr>
            <a:xfrm rot="5400000">
              <a:off x="3473657" y="4526289"/>
              <a:ext cx="603250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</p:grpSp>
      <p:sp>
        <p:nvSpPr>
          <p:cNvPr id="25" name="Right Brace 24">
            <a:extLst>
              <a:ext uri="{FF2B5EF4-FFF2-40B4-BE49-F238E27FC236}">
                <a16:creationId xmlns:a16="http://schemas.microsoft.com/office/drawing/2014/main" id="{1A4E18D1-350F-4DD1-8260-F31CBF503769}"/>
              </a:ext>
            </a:extLst>
          </p:cNvPr>
          <p:cNvSpPr/>
          <p:nvPr/>
        </p:nvSpPr>
        <p:spPr>
          <a:xfrm rot="5400000">
            <a:off x="6949972" y="444795"/>
            <a:ext cx="378756" cy="2664553"/>
          </a:xfrm>
          <a:prstGeom prst="rightBrace">
            <a:avLst>
              <a:gd name="adj1" fmla="val 8333"/>
              <a:gd name="adj2" fmla="val 5933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78BCD-CD31-3006-31F6-A49846037CFB}"/>
              </a:ext>
            </a:extLst>
          </p:cNvPr>
          <p:cNvSpPr txBox="1"/>
          <p:nvPr/>
        </p:nvSpPr>
        <p:spPr>
          <a:xfrm>
            <a:off x="5807073" y="803098"/>
            <a:ext cx="23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Black" panose="020F0502020204030204" pitchFamily="34" charset="0"/>
              </a:rPr>
              <a:t>Austin Polytechnical Academy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F2A7F6-3719-3AE6-A7CA-1AF3855DB9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2" y="947830"/>
            <a:ext cx="2586009" cy="49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working in a laboratory&#10;&#10;Description automatically generated with low confidence">
            <a:extLst>
              <a:ext uri="{FF2B5EF4-FFF2-40B4-BE49-F238E27FC236}">
                <a16:creationId xmlns:a16="http://schemas.microsoft.com/office/drawing/2014/main" id="{8B0EF8AC-F8D6-445F-BF42-3441FA568F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77" y="1450757"/>
            <a:ext cx="4332727" cy="49538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DFC19-DF22-4473-8134-10D0F8B0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13514"/>
            <a:ext cx="5670883" cy="5742836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Employer Engagement</a:t>
            </a:r>
            <a:r>
              <a:rPr lang="en-US" sz="1400" i="0" u="none" strike="noStrike" dirty="0">
                <a:effectLst/>
                <a:latin typeface="Calibri"/>
                <a:cs typeface="Calibri"/>
              </a:rPr>
              <a:t> </a:t>
            </a: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Organized quarterly meetings with the Chicago Manufacturing Renaissance Council to address broader strategic, political dynamics</a:t>
            </a:r>
            <a:endParaRPr lang="en-US" sz="12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Organized quarterly program industry advisory committees to inform all aspects of career prep activities, technical and training facility needs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Employed dedicated staff for employer partnership development and coordinating career exposure/work experiences for students</a:t>
            </a:r>
            <a:endParaRPr lang="en-US" sz="1200" i="0" u="none" strike="noStrike" dirty="0">
              <a:effectLst/>
              <a:latin typeface="Calibri"/>
              <a:cs typeface="Calibri"/>
            </a:endParaRP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latin typeface="Calibri"/>
                <a:cs typeface="Calibri"/>
              </a:rPr>
              <a:t>Teacher/Instructor/Administrator Training</a:t>
            </a:r>
            <a:endParaRPr lang="en-US" sz="14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Organized a program to recruit and train technically, pedagogically and culturally competent instructors for technical education</a:t>
            </a: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Organized multiple/regular trainings and externships for school staff to orient on </a:t>
            </a:r>
            <a:r>
              <a:rPr lang="en-US" sz="1200" dirty="0">
                <a:latin typeface="Calibri"/>
                <a:cs typeface="Calibri"/>
              </a:rPr>
              <a:t>the manufacturing industry and how to make connections for students between academics and career applications</a:t>
            </a:r>
            <a:endParaRPr lang="en-US" sz="1200" i="0" u="none" strike="noStrike" dirty="0">
              <a:effectLst/>
              <a:latin typeface="Calibri"/>
              <a:cs typeface="Calibri"/>
            </a:endParaRP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Career Exposure starting in 9</a:t>
            </a:r>
            <a:r>
              <a:rPr lang="en-US" sz="1400" b="1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400" b="1" i="0" u="none" strike="noStrike" dirty="0">
                <a:effectLst/>
                <a:latin typeface="Calibri"/>
                <a:cs typeface="Calibri"/>
              </a:rPr>
              <a:t> grade (and sooner!)</a:t>
            </a:r>
            <a:endParaRPr lang="en-US" sz="14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b="0" i="0" u="none" strike="noStrike" dirty="0">
                <a:effectLst/>
                <a:latin typeface="Calibri"/>
                <a:cs typeface="Calibri"/>
              </a:rPr>
              <a:t>Hundreds of Fieldtrips to industrial facilities and colleges across many types of careers in/intersecting the manufacturing industry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Organized 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info sessions</a:t>
            </a:r>
            <a:r>
              <a:rPr lang="en-US" sz="1200" dirty="0">
                <a:latin typeface="Calibri"/>
                <a:cs typeface="Calibri"/>
              </a:rPr>
              <a:t> and career fairs</a:t>
            </a:r>
          </a:p>
          <a:p>
            <a:pPr lvl="1" fontAlgn="base">
              <a:lnSpc>
                <a:spcPct val="100000"/>
              </a:lnSpc>
            </a:pPr>
            <a:r>
              <a:rPr lang="en-US" sz="1200" b="0" i="0" dirty="0">
                <a:effectLst/>
                <a:latin typeface="Calibri"/>
                <a:cs typeface="Calibri"/>
              </a:rPr>
              <a:t>Facilitated many guest speakers to classrooms, younger reps when possible!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Creating Connection &amp; Individualized Supports</a:t>
            </a:r>
            <a:endParaRPr lang="en-US" sz="1400" b="0" i="0" u="none" strike="noStrike" dirty="0">
              <a:effectLst/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Integrated identity and community culture, many staff from the community</a:t>
            </a:r>
          </a:p>
          <a:p>
            <a:pPr lvl="1" fontAlgn="base">
              <a:lnSpc>
                <a:spcPct val="100000"/>
              </a:lnSpc>
            </a:pPr>
            <a:r>
              <a:rPr lang="en-US" sz="1200" b="0" i="0" dirty="0">
                <a:effectLst/>
                <a:cs typeface="Calibri"/>
              </a:rPr>
              <a:t>Social engagement and social services</a:t>
            </a:r>
          </a:p>
          <a:p>
            <a:pPr lvl="1" fontAlgn="base">
              <a:lnSpc>
                <a:spcPct val="100000"/>
              </a:lnSpc>
            </a:pPr>
            <a:r>
              <a:rPr lang="en-US" sz="1200" b="0" i="0" dirty="0">
                <a:effectLst/>
                <a:cs typeface="Calibri"/>
              </a:rPr>
              <a:t>Individualized development plans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Trauma-informed approaches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A98F5-950C-4329-AB53-422B18A0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255031-B39E-40FA-86FF-8931E9C127C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A635CE-C17F-6A8A-1AD6-22C99695F6D6}"/>
              </a:ext>
            </a:extLst>
          </p:cNvPr>
          <p:cNvSpPr txBox="1">
            <a:spLocks/>
          </p:cNvSpPr>
          <p:nvPr/>
        </p:nvSpPr>
        <p:spPr>
          <a:xfrm>
            <a:off x="838202" y="156410"/>
            <a:ext cx="512717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Austin Polytechnical Academy</a:t>
            </a:r>
            <a:br>
              <a:rPr lang="en-US" sz="1900" dirty="0"/>
            </a:br>
            <a:r>
              <a:rPr lang="en-US" sz="1900" dirty="0"/>
              <a:t>Educating the next generation of leaders in all aspects of manufacturing. </a:t>
            </a:r>
            <a:r>
              <a:rPr lang="en-US" sz="14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en-US" sz="19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425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A965C-B563-BA94-BBC8-05ACF5CDB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644D7E-279B-479B-79CD-F394C977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6428"/>
            <a:ext cx="5689967" cy="60822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1400" b="1" dirty="0">
                <a:cs typeface="Calibri"/>
              </a:rPr>
              <a:t>5. Technical Training and Education: 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Engineering courses 9</a:t>
            </a:r>
            <a:r>
              <a:rPr lang="en-US" sz="1200" baseline="30000" dirty="0">
                <a:cs typeface="Calibri"/>
              </a:rPr>
              <a:t>th</a:t>
            </a:r>
            <a:r>
              <a:rPr lang="en-US" sz="1200" dirty="0">
                <a:cs typeface="Calibri"/>
              </a:rPr>
              <a:t> – 12</a:t>
            </a:r>
            <a:r>
              <a:rPr lang="en-US" sz="1200" baseline="30000" dirty="0">
                <a:cs typeface="Calibri"/>
              </a:rPr>
              <a:t>th</a:t>
            </a:r>
            <a:r>
              <a:rPr lang="en-US" sz="1200" dirty="0">
                <a:cs typeface="Calibri"/>
              </a:rPr>
              <a:t> grades: </a:t>
            </a:r>
            <a:r>
              <a:rPr lang="en-US" sz="1200" i="1" dirty="0">
                <a:cs typeface="Calibri"/>
              </a:rPr>
              <a:t>Project Lead the Way </a:t>
            </a:r>
            <a:r>
              <a:rPr lang="en-US" sz="1200" dirty="0">
                <a:cs typeface="Calibri"/>
              </a:rPr>
              <a:t>curriculum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Manufacturing technology courses 11</a:t>
            </a:r>
            <a:r>
              <a:rPr lang="en-US" sz="1200" baseline="30000" dirty="0">
                <a:cs typeface="Calibri"/>
              </a:rPr>
              <a:t>th</a:t>
            </a:r>
            <a:r>
              <a:rPr lang="en-US" sz="1200" dirty="0">
                <a:cs typeface="Calibri"/>
              </a:rPr>
              <a:t>-12</a:t>
            </a:r>
            <a:r>
              <a:rPr lang="en-US" sz="1200" baseline="30000" dirty="0">
                <a:cs typeface="Calibri"/>
              </a:rPr>
              <a:t>th</a:t>
            </a:r>
            <a:r>
              <a:rPr lang="en-US" sz="1200" dirty="0">
                <a:cs typeface="Calibri"/>
              </a:rPr>
              <a:t> grades hosted in a NIMS-accredited facility and opportunities for earning up to 5 industry credentials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Dual-credit courses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cs typeface="Calibri"/>
              </a:rPr>
              <a:t>Work-readiness skills training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 startAt="6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Multiple Work Experiences 10</a:t>
            </a:r>
            <a:r>
              <a:rPr lang="en-US" sz="1400" b="1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400" b="1" i="0" u="none" strike="noStrike" dirty="0">
                <a:effectLst/>
                <a:latin typeface="Calibri"/>
                <a:cs typeface="Calibri"/>
              </a:rPr>
              <a:t> – 12</a:t>
            </a:r>
            <a:r>
              <a:rPr lang="en-US" sz="1400" b="1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400" b="1" i="0" u="none" strike="noStrike" dirty="0">
                <a:effectLst/>
                <a:latin typeface="Calibri"/>
                <a:cs typeface="Calibri"/>
              </a:rPr>
              <a:t> grades</a:t>
            </a: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Internships over holiday breaks 10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-12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 grade</a:t>
            </a:r>
            <a:endParaRPr lang="en-US" sz="12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1-day J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ob shadows 10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-12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 grades</a:t>
            </a:r>
            <a:endParaRPr lang="en-US" sz="12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Summer jobs 10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-12</a:t>
            </a:r>
            <a:r>
              <a:rPr lang="en-US" sz="1200" i="0" u="none" strike="noStrike" baseline="30000" dirty="0">
                <a:effectLst/>
                <a:latin typeface="Calibri"/>
                <a:cs typeface="Calibri"/>
              </a:rPr>
              <a:t>th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 grades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MR organized average of 50 work experiences each year for students</a:t>
            </a:r>
            <a:endParaRPr lang="en-US" sz="1200" i="0" dirty="0">
              <a:effectLst/>
              <a:latin typeface="Calibri"/>
              <a:cs typeface="Calibri"/>
            </a:endParaRPr>
          </a:p>
          <a:p>
            <a:pPr rtl="0" fontAlgn="base">
              <a:lnSpc>
                <a:spcPct val="100000"/>
              </a:lnSpc>
              <a:buFont typeface="+mj-lt"/>
              <a:buAutoNum type="arabicPeriod" startAt="6"/>
            </a:pPr>
            <a:r>
              <a:rPr lang="en-US" sz="1400" b="1" dirty="0">
                <a:latin typeface="Calibri"/>
                <a:cs typeface="Calibri"/>
              </a:rPr>
              <a:t>Career</a:t>
            </a:r>
            <a:r>
              <a:rPr lang="en-US" sz="1400" b="1" i="0" u="none" strike="noStrike" dirty="0">
                <a:effectLst/>
                <a:latin typeface="Calibri"/>
                <a:cs typeface="Calibri"/>
              </a:rPr>
              <a:t> Coaching and Placement 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Career-track, full-time, unsubsidized 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jobs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P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ost-secondary enrollment</a:t>
            </a:r>
          </a:p>
          <a:p>
            <a:pPr lvl="1" fontAlgn="base">
              <a:lnSpc>
                <a:spcPct val="100000"/>
              </a:lnSpc>
            </a:pPr>
            <a:r>
              <a:rPr lang="en-US" sz="1200" b="0" i="0" u="none" strike="noStrike" dirty="0">
                <a:effectLst/>
                <a:latin typeface="Calibri"/>
                <a:cs typeface="Calibri"/>
              </a:rPr>
              <a:t>Apprenticeships</a:t>
            </a:r>
            <a:endParaRPr lang="en-US" sz="1200" b="0" i="0" dirty="0">
              <a:effectLst/>
              <a:latin typeface="Calibri"/>
              <a:cs typeface="Calibri"/>
            </a:endParaRPr>
          </a:p>
          <a:p>
            <a:pPr rtl="0" fontAlgn="base">
              <a:lnSpc>
                <a:spcPct val="100000"/>
              </a:lnSpc>
              <a:buFont typeface="+mj-lt"/>
              <a:buAutoNum type="arabicPeriod" startAt="6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Job Retention Supports 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Multiple touch points after placement</a:t>
            </a:r>
            <a:r>
              <a:rPr lang="en-US" sz="1200" i="0" u="none" strike="noStrike" dirty="0">
                <a:effectLst/>
                <a:latin typeface="Calibri"/>
                <a:cs typeface="Calibri"/>
              </a:rPr>
              <a:t> follow up to 1-year and beyond</a:t>
            </a:r>
          </a:p>
          <a:p>
            <a:pPr lvl="1" fontAlgn="base">
              <a:lnSpc>
                <a:spcPct val="100000"/>
              </a:lnSpc>
            </a:pPr>
            <a:r>
              <a:rPr lang="en-US" sz="1200" i="0" u="none" strike="noStrike" dirty="0">
                <a:effectLst/>
                <a:latin typeface="Calibri"/>
                <a:cs typeface="Calibri"/>
              </a:rPr>
              <a:t>Convened 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peer support sessions – </a:t>
            </a:r>
            <a:r>
              <a:rPr lang="en-US" sz="1200" b="1" i="0" u="none" strike="noStrike" dirty="0">
                <a:effectLst/>
                <a:latin typeface="Calibri"/>
                <a:cs typeface="Calibri"/>
              </a:rPr>
              <a:t>Young Manufacturers Association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Pro-active coaching</a:t>
            </a:r>
            <a:endParaRPr lang="en-US" sz="1200" b="0" i="0" dirty="0">
              <a:effectLst/>
              <a:latin typeface="Calibri"/>
              <a:cs typeface="Calibri"/>
            </a:endParaRPr>
          </a:p>
          <a:p>
            <a:pPr rtl="0" fontAlgn="base">
              <a:lnSpc>
                <a:spcPct val="100000"/>
              </a:lnSpc>
              <a:buFont typeface="+mj-lt"/>
              <a:buAutoNum type="arabicPeriod" startAt="6"/>
            </a:pPr>
            <a:r>
              <a:rPr lang="en-US" sz="1400" b="1" i="0" u="none" strike="noStrike" dirty="0">
                <a:effectLst/>
                <a:latin typeface="Calibri"/>
                <a:cs typeface="Calibri"/>
              </a:rPr>
              <a:t> Life and Leadership Skills </a:t>
            </a:r>
            <a:endParaRPr lang="en-US" sz="1400" dirty="0"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b="0" i="0" u="none" strike="noStrike" dirty="0">
                <a:effectLst/>
                <a:latin typeface="Calibri"/>
                <a:cs typeface="Calibri"/>
              </a:rPr>
              <a:t>Organized a student trip to Mondragon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M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entoring program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Organized robotics team and “Skills USA” chapter </a:t>
            </a:r>
            <a:endParaRPr lang="en-US" sz="1200" b="0" i="0" u="none" strike="noStrike" dirty="0">
              <a:effectLst/>
              <a:latin typeface="Calibri"/>
              <a:cs typeface="Calibri"/>
            </a:endParaRP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Piloted cooperative </a:t>
            </a:r>
            <a:r>
              <a:rPr lang="en-US" sz="1200" b="0" i="0" u="none" strike="noStrike" dirty="0">
                <a:effectLst/>
                <a:latin typeface="Calibri"/>
                <a:cs typeface="Calibri"/>
              </a:rPr>
              <a:t>entrepreneurship initiative “Mech Creations”</a:t>
            </a:r>
          </a:p>
          <a:p>
            <a:pPr lvl="1" fontAlgn="base"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Organized sustainable development and leadership trainings “Eco Crew”</a:t>
            </a:r>
            <a:endParaRPr lang="en-US" sz="1200" b="0" i="0" dirty="0">
              <a:effectLst/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4739B-F8AD-5159-BD10-E932617D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255031-B39E-40FA-86FF-8931E9C127C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F288F4-132E-8422-7736-4248CE984680}"/>
              </a:ext>
            </a:extLst>
          </p:cNvPr>
          <p:cNvSpPr txBox="1">
            <a:spLocks/>
          </p:cNvSpPr>
          <p:nvPr/>
        </p:nvSpPr>
        <p:spPr>
          <a:xfrm>
            <a:off x="826592" y="321265"/>
            <a:ext cx="512717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Austin Polytechnical Academy</a:t>
            </a:r>
            <a:br>
              <a:rPr lang="en-US" sz="1900" dirty="0"/>
            </a:br>
            <a:r>
              <a:rPr lang="en-US" sz="1900" dirty="0"/>
              <a:t>Educating the next generation of leaders in all aspects of manufacturing. </a:t>
            </a:r>
            <a:r>
              <a:rPr lang="en-US" sz="14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en-US" sz="19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1900" dirty="0"/>
          </a:p>
        </p:txBody>
      </p:sp>
      <p:pic>
        <p:nvPicPr>
          <p:cNvPr id="2" name="Picture 1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C12E427A-C13E-4230-0CBC-96CBA2AC2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2" y="1784054"/>
            <a:ext cx="4998104" cy="37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FB11-5E29-4131-876E-3C675EBF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266145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Young Manufacturers Association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66DA16-520B-44FC-BB0D-BE98E7AC3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7F56C-643C-4FA8-892F-9FA9EF9FB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/>
              <a:t>Started in 2016 by program alumni in response to ongoing need for training and support on the job. Started as a </a:t>
            </a:r>
            <a:r>
              <a:rPr lang="en-US" sz="1500" b="1" dirty="0"/>
              <a:t>peer support network</a:t>
            </a:r>
            <a:r>
              <a:rPr lang="en-US" sz="1500" dirty="0"/>
              <a:t> for young adults pursuing careers in mfg</a:t>
            </a:r>
          </a:p>
          <a:p>
            <a:r>
              <a:rPr lang="en-US" sz="1500" dirty="0"/>
              <a:t>Serving young adults ages </a:t>
            </a:r>
            <a:r>
              <a:rPr lang="en-US" sz="1500" b="1" dirty="0"/>
              <a:t>18-29</a:t>
            </a:r>
          </a:p>
          <a:p>
            <a:r>
              <a:rPr lang="en-US" sz="1500" dirty="0"/>
              <a:t>Emphasizes peer support, leadership and network development, building a new identity around pursuing careers in manufacturing, </a:t>
            </a:r>
            <a:r>
              <a:rPr lang="en-US" sz="1500" b="1" dirty="0"/>
              <a:t>not just getting the job but keeping the job and growing a career</a:t>
            </a:r>
          </a:p>
          <a:p>
            <a:r>
              <a:rPr lang="en-US" sz="1500" dirty="0"/>
              <a:t>Goal is to establish active YMA chapters across the Chicagoland area, </a:t>
            </a:r>
            <a:r>
              <a:rPr lang="en-US" sz="1500" b="1" dirty="0"/>
              <a:t>normalize and encourage more young people to consider manufacturing career pathways</a:t>
            </a:r>
          </a:p>
          <a:p>
            <a:r>
              <a:rPr lang="en-US" sz="1500" b="1" dirty="0"/>
              <a:t>YMA Activities</a:t>
            </a:r>
            <a:r>
              <a:rPr lang="en-US" sz="1500" dirty="0"/>
              <a:t>: youth-oriented technical training, job placement and individualized supports, peer support meetings and events, community engagement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03046-9607-490A-A662-C0696D4F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5031-B39E-40FA-86FF-8931E9C127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4158C-FB2A-4322-82C5-7A3D0C64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254925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Austin Polytechnical Academy/ Career Pathway Services </a:t>
            </a:r>
            <a:r>
              <a:rPr lang="en-US" sz="3200" dirty="0"/>
              <a:t>Results 2010 - 2022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76F04-7678-45B7-9DBF-FAA4DB0CBF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034B6-2061-4F29-AB1D-D0DF9996A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dirty="0"/>
              <a:t>Manufacturers Participated</a:t>
            </a:r>
            <a:r>
              <a:rPr lang="en-US" sz="1500" dirty="0"/>
              <a:t>: 153</a:t>
            </a:r>
          </a:p>
          <a:p>
            <a:r>
              <a:rPr lang="en-US" sz="1500" b="1" dirty="0"/>
              <a:t>Total Participants Served</a:t>
            </a:r>
            <a:r>
              <a:rPr lang="en-US" sz="1500" dirty="0"/>
              <a:t>: 476</a:t>
            </a:r>
          </a:p>
          <a:p>
            <a:r>
              <a:rPr lang="en-US" sz="1500" b="1" dirty="0"/>
              <a:t>Total Work Experiences Completed</a:t>
            </a:r>
            <a:r>
              <a:rPr lang="en-US" sz="1500" dirty="0"/>
              <a:t>: 720</a:t>
            </a:r>
            <a:r>
              <a:rPr lang="en-US" sz="1500" b="1" dirty="0"/>
              <a:t> </a:t>
            </a:r>
            <a:r>
              <a:rPr lang="en-US" sz="1000" dirty="0"/>
              <a:t>(includes job shadows, internships and summer jobs; highest # of manufacturing work experiences completed for youth/young adults in one program in City of Chicago)</a:t>
            </a:r>
          </a:p>
          <a:p>
            <a:r>
              <a:rPr lang="en-US" sz="1500" b="1" dirty="0"/>
              <a:t>Total NIMS Credentials</a:t>
            </a:r>
            <a:r>
              <a:rPr lang="en-US" sz="1500" dirty="0"/>
              <a:t>: 361 participants earned 591 credentials </a:t>
            </a:r>
            <a:r>
              <a:rPr lang="en-US" sz="1000" dirty="0"/>
              <a:t>(highest # of NIMS credentials earned by youth/young adults in one program in City of Chicago)</a:t>
            </a:r>
          </a:p>
          <a:p>
            <a:r>
              <a:rPr lang="en-US" sz="1500" b="1" dirty="0"/>
              <a:t>Manufacturing Job Placements</a:t>
            </a:r>
            <a:r>
              <a:rPr lang="en-US" sz="1500" dirty="0"/>
              <a:t>: </a:t>
            </a:r>
          </a:p>
          <a:p>
            <a:pPr lvl="1"/>
            <a:r>
              <a:rPr lang="en-US" sz="1500" dirty="0"/>
              <a:t>127 program completers</a:t>
            </a:r>
          </a:p>
          <a:p>
            <a:pPr lvl="1"/>
            <a:r>
              <a:rPr lang="en-US" sz="1500" dirty="0"/>
              <a:t>182 jobs</a:t>
            </a:r>
          </a:p>
          <a:p>
            <a:pPr lvl="1"/>
            <a:r>
              <a:rPr lang="en-US" sz="1500" dirty="0"/>
              <a:t>Average retention across all placements: 15 months</a:t>
            </a:r>
            <a:endParaRPr lang="en-US" sz="1500" dirty="0">
              <a:cs typeface="Calibri"/>
            </a:endParaRPr>
          </a:p>
          <a:p>
            <a:pPr lvl="1"/>
            <a:r>
              <a:rPr lang="en-US" sz="1500" dirty="0"/>
              <a:t>90-day retention average: 76%</a:t>
            </a:r>
            <a:endParaRPr lang="en-US" sz="1500" dirty="0">
              <a:cs typeface="Calibri" panose="020F0502020204030204"/>
            </a:endParaRPr>
          </a:p>
          <a:p>
            <a:pPr lvl="1"/>
            <a:r>
              <a:rPr lang="en-US" sz="1500" dirty="0"/>
              <a:t>Average wage: $18.55/</a:t>
            </a:r>
            <a:r>
              <a:rPr lang="en-US" sz="1500" dirty="0" err="1"/>
              <a:t>hr</a:t>
            </a:r>
            <a:r>
              <a:rPr lang="en-US" sz="1500" dirty="0"/>
              <a:t> plus benefits</a:t>
            </a:r>
          </a:p>
          <a:p>
            <a:pPr marL="0"/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EFCFB-2F86-46C6-AB13-9F4A7747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5031-B39E-40FA-86FF-8931E9C127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4F24-9101-4087-8ECB-74F535B5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what success looks like</a:t>
            </a:r>
          </a:p>
        </p:txBody>
      </p:sp>
      <p:pic>
        <p:nvPicPr>
          <p:cNvPr id="6" name="Content Placeholder 5" descr="A person standing next to a machine&#10;&#10;Description automatically generated with medium confidence">
            <a:extLst>
              <a:ext uri="{FF2B5EF4-FFF2-40B4-BE49-F238E27FC236}">
                <a16:creationId xmlns:a16="http://schemas.microsoft.com/office/drawing/2014/main" id="{05DBB708-75AD-4312-97E4-0B31973C58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555625"/>
            <a:ext cx="1919288" cy="26812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47C635-B1AF-44E8-AC69-3E171844A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975" y="2143125"/>
            <a:ext cx="2227263" cy="304165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2E88E-344A-4C2F-9DAF-A87343BD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255031-B39E-40FA-86FF-8931E9C127C0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38FF39-8607-47BE-BB85-3C96EBDE05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555625"/>
            <a:ext cx="1266825" cy="2681288"/>
          </a:xfrm>
          <a:prstGeom prst="rect">
            <a:avLst/>
          </a:prstGeom>
        </p:spPr>
      </p:pic>
      <p:pic>
        <p:nvPicPr>
          <p:cNvPr id="18" name="Picture 17" descr="A group of people holding a certificate&#10;&#10;Description automatically generated with medium confidence">
            <a:extLst>
              <a:ext uri="{FF2B5EF4-FFF2-40B4-BE49-F238E27FC236}">
                <a16:creationId xmlns:a16="http://schemas.microsoft.com/office/drawing/2014/main" id="{4CE40C1B-FCE8-4E97-9CD6-C8AFB9AD5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3309938"/>
            <a:ext cx="1316038" cy="1874838"/>
          </a:xfrm>
          <a:prstGeom prst="rect">
            <a:avLst/>
          </a:prstGeom>
        </p:spPr>
      </p:pic>
      <p:pic>
        <p:nvPicPr>
          <p:cNvPr id="14" name="Picture 13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A6DAC14C-315E-46E3-9FDA-D57A2D0603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163" y="3313113"/>
            <a:ext cx="1874838" cy="1868488"/>
          </a:xfrm>
          <a:prstGeom prst="rect">
            <a:avLst/>
          </a:prstGeom>
        </p:spPr>
      </p:pic>
      <p:pic>
        <p:nvPicPr>
          <p:cNvPr id="20" name="Picture 19" descr="A picture containing person, posing, young, smiling&#10;&#10;Description automatically generated">
            <a:extLst>
              <a:ext uri="{FF2B5EF4-FFF2-40B4-BE49-F238E27FC236}">
                <a16:creationId xmlns:a16="http://schemas.microsoft.com/office/drawing/2014/main" id="{92E3054F-9F80-4FF8-8F3C-DB008E2049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555625"/>
            <a:ext cx="2957513" cy="4629150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2F069D8-B483-4007-807C-69B4FBF2DE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975" y="555625"/>
            <a:ext cx="4476750" cy="1512888"/>
          </a:xfrm>
          <a:prstGeom prst="rect">
            <a:avLst/>
          </a:prstGeom>
        </p:spPr>
      </p:pic>
      <p:pic>
        <p:nvPicPr>
          <p:cNvPr id="12" name="Picture 11" descr="A picture containing person, person, indoor, glasses&#10;&#10;Description automatically generated">
            <a:extLst>
              <a:ext uri="{FF2B5EF4-FFF2-40B4-BE49-F238E27FC236}">
                <a16:creationId xmlns:a16="http://schemas.microsoft.com/office/drawing/2014/main" id="{78AB8814-A8E4-4C90-AC4C-6D1A693F99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50" y="2143125"/>
            <a:ext cx="2176463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ic_ltd_facto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10058400" cy="7010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>
          <a:xfrm>
            <a:off x="2695340" y="463499"/>
            <a:ext cx="6801323" cy="1511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n w="1270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Many Americans think factories look like this:</a:t>
            </a:r>
          </a:p>
        </p:txBody>
      </p:sp>
    </p:spTree>
    <p:extLst>
      <p:ext uri="{BB962C8B-B14F-4D97-AF65-F5344CB8AC3E}">
        <p14:creationId xmlns:p14="http://schemas.microsoft.com/office/powerpoint/2010/main" val="7394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4B2D-7142-4BB1-A1E9-CFF8CC61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/>
              <a:t>Part of the Solution – </a:t>
            </a:r>
            <a:br>
              <a:rPr lang="en-US" sz="3700"/>
            </a:br>
            <a:r>
              <a:rPr lang="en-US" sz="3700"/>
              <a:t>What We’ve Learned</a:t>
            </a:r>
            <a:r>
              <a:rPr lang="en-US" sz="3700">
                <a:effectLst/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en-US" sz="3700">
                <a:effectLst/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7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0EF8AC-F8D6-445F-BF42-3441FA568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A98F5-950C-4329-AB53-422B18A0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B255031-B39E-40FA-86FF-8931E9C127C0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DFC19-DF22-4473-8134-10D0F8B0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883092"/>
            <a:ext cx="5291663" cy="4095677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1200" b="1" dirty="0">
                <a:latin typeface="Avenir Next LT Pro"/>
                <a:ea typeface="Cambria"/>
                <a:cs typeface="Cambria" panose="02040503050406030204" pitchFamily="18" charset="0"/>
              </a:rPr>
              <a:t>It takes a village to build a diverse, manufacturing talent engine!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Manufacturers and their Associations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High Schools/Districts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Colleges/Trade Schools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Labor organizations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Community-based &amp; faith organizations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Local government &amp; social service agencies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Civic, community, business leaders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Youth!</a:t>
            </a:r>
          </a:p>
          <a:p>
            <a:pPr fontAlgn="base"/>
            <a:r>
              <a:rPr lang="en-US" sz="1200" b="1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Everyday is Manufacturing Day!</a:t>
            </a:r>
            <a:r>
              <a:rPr lang="en-US" sz="1200" b="1" dirty="0">
                <a:latin typeface="Avenir Next LT Pro"/>
                <a:ea typeface="Cambria"/>
                <a:cs typeface="Cambria" panose="02040503050406030204" pitchFamily="18" charset="0"/>
              </a:rPr>
              <a:t> </a:t>
            </a:r>
            <a:endParaRPr lang="en-US" sz="1200" b="1" dirty="0">
              <a:effectLst/>
              <a:latin typeface="Avenir Next LT Pro"/>
              <a:ea typeface="Cambria"/>
              <a:cs typeface="Cambria" panose="02040503050406030204" pitchFamily="18" charset="0"/>
            </a:endParaRPr>
          </a:p>
          <a:p>
            <a:pPr lvl="1" fontAlgn="base"/>
            <a:r>
              <a:rPr lang="en-US" sz="1200" u="sng" dirty="0">
                <a:latin typeface="Avenir Next LT Pro"/>
                <a:ea typeface="Cambria"/>
                <a:cs typeface="Cambria" panose="02040503050406030204" pitchFamily="18" charset="0"/>
              </a:rPr>
              <a:t>Multiple and varied</a:t>
            </a:r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 opportunities year-round to learn about manufacturing, normalize manufacturing!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Multiple opportunities </a:t>
            </a:r>
            <a:r>
              <a:rPr lang="en-US" sz="1200" u="sng" dirty="0">
                <a:latin typeface="Avenir Next LT Pro"/>
                <a:ea typeface="Cambria"/>
                <a:cs typeface="Cambria" panose="02040503050406030204" pitchFamily="18" charset="0"/>
              </a:rPr>
              <a:t>&amp; multiple chances to opt in</a:t>
            </a:r>
          </a:p>
          <a:p>
            <a:pPr fontAlgn="base"/>
            <a:r>
              <a:rPr lang="en-US" sz="1200" b="1" dirty="0">
                <a:latin typeface="Avenir Next LT Pro"/>
                <a:ea typeface="Cambria"/>
                <a:cs typeface="Cambria" panose="02040503050406030204" pitchFamily="18" charset="0"/>
              </a:rPr>
              <a:t>M</a:t>
            </a:r>
            <a:r>
              <a:rPr lang="en-US" sz="1200" b="1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eet young people where they are</a:t>
            </a:r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, i.e., </a:t>
            </a:r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Relationships, respect and trust come first, interest, commitment and loyalty come later</a:t>
            </a:r>
          </a:p>
          <a:p>
            <a:pPr fontAlgn="base"/>
            <a:r>
              <a:rPr lang="en-US" sz="1200" b="1" dirty="0">
                <a:latin typeface="Avenir Next LT Pro" panose="020B0504020202020204" pitchFamily="34" charset="0"/>
                <a:ea typeface="Cambria" panose="02040503050406030204" pitchFamily="18" charset="0"/>
              </a:rPr>
              <a:t>What’s in it for me? What’s in it for my institution? </a:t>
            </a:r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</a:rPr>
              <a:t>Make room for and make clear everyone’s self-interest</a:t>
            </a:r>
            <a:endParaRPr lang="en-US" sz="1200" b="1" dirty="0">
              <a:latin typeface="Avenir Next LT Pro" panose="020B05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4B2D-7142-4BB1-A1E9-CFF8CC61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/>
              <a:t>Part of the Solution – </a:t>
            </a:r>
            <a:br>
              <a:rPr lang="en-US" sz="3700"/>
            </a:br>
            <a:r>
              <a:rPr lang="en-US" sz="3700"/>
              <a:t>What We’ve Learned</a:t>
            </a:r>
            <a:r>
              <a:rPr lang="en-US" sz="3700">
                <a:effectLst/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en-US" sz="3700">
                <a:effectLst/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7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0EF8AC-F8D6-445F-BF42-3441FA568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A98F5-950C-4329-AB53-422B18A0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B255031-B39E-40FA-86FF-8931E9C127C0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DFC19-DF22-4473-8134-10D0F8B0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992820"/>
            <a:ext cx="5291663" cy="4535996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1200" b="1" dirty="0">
                <a:latin typeface="Avenir Next LT Pro"/>
                <a:ea typeface="Cambria"/>
                <a:cs typeface="Cambria" panose="02040503050406030204" pitchFamily="18" charset="0"/>
              </a:rPr>
              <a:t>More “low barrier” career exposure, career training, job placement and retention support opportunities are needed </a:t>
            </a:r>
            <a:r>
              <a:rPr lang="en-US" sz="1200" b="1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 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Training duration/scheduling</a:t>
            </a:r>
          </a:p>
          <a:p>
            <a:pPr lvl="1" fontAlgn="base"/>
            <a:r>
              <a:rPr lang="en-US" sz="1200" dirty="0">
                <a:latin typeface="Avenir Next LT Pro"/>
                <a:ea typeface="Cambria"/>
                <a:cs typeface="Cambria" panose="02040503050406030204" pitchFamily="18" charset="0"/>
              </a:rPr>
              <a:t>Training location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Training prerequisites and application process</a:t>
            </a:r>
          </a:p>
          <a:p>
            <a:pPr lvl="1" fontAlgn="base"/>
            <a:r>
              <a:rPr lang="en-US" sz="1200" dirty="0">
                <a:effectLst/>
                <a:latin typeface="Avenir Next LT Pro"/>
                <a:ea typeface="Cambria"/>
                <a:cs typeface="Cambria" panose="02040503050406030204" pitchFamily="18" charset="0"/>
              </a:rPr>
              <a:t>Paid vs. unpaid training</a:t>
            </a:r>
          </a:p>
          <a:p>
            <a:pPr fontAlgn="base"/>
            <a:r>
              <a:rPr lang="en-US" sz="1200" b="1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Who are your instructors? </a:t>
            </a:r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Do they have: 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Technical skills – Of course!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Pedagogical skills?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Cultural skills?</a:t>
            </a:r>
          </a:p>
          <a:p>
            <a:pPr fontAlgn="base"/>
            <a:r>
              <a:rPr lang="en-US" sz="1200" b="1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Programs that are equal (</a:t>
            </a:r>
            <a:r>
              <a:rPr lang="en-US" sz="1200" b="1" dirty="0" err="1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ish</a:t>
            </a:r>
            <a:r>
              <a:rPr lang="en-US" sz="1200" b="1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parts</a:t>
            </a:r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  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Skills building: Technical skills, work-readiness skills, project-based learning, hands-on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Supportive: Coaching, referral partnerships w/other social services, assistance with transportation, childcare other unexpected/emergency needs, mentoring, life skills 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Socially, professionally and civically engaging through new peer groups, networking, giving back, fun!</a:t>
            </a:r>
          </a:p>
          <a:p>
            <a:pPr lvl="1" fontAlgn="base"/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Fosters developing a vision for the future: Cultivate a culture of continuous learning, exposure to new tech, entrepreneurship, community development, “</a:t>
            </a:r>
            <a:r>
              <a:rPr lang="en-US" sz="1200" dirty="0" err="1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dynamizers</a:t>
            </a:r>
            <a:r>
              <a:rPr lang="en-US" sz="1200" dirty="0">
                <a:latin typeface="Avenir Next LT Pro" panose="020B05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,” etc.</a:t>
            </a:r>
          </a:p>
        </p:txBody>
      </p:sp>
    </p:spTree>
    <p:extLst>
      <p:ext uri="{BB962C8B-B14F-4D97-AF65-F5344CB8AC3E}">
        <p14:creationId xmlns:p14="http://schemas.microsoft.com/office/powerpoint/2010/main" val="18405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754C-2CF1-411D-9BC2-E4BECF23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5140"/>
            <a:ext cx="10058400" cy="1452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Part of the Solution –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Programs as Prototypes to Build an Inclusive Manufacturing Ecosystem</a:t>
            </a:r>
            <a:r>
              <a:rPr lang="en-US" sz="36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57570-3351-450A-8657-63159E14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3AA1A-02F3-43B9-99CE-19A6B7565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805032"/>
              </p:ext>
            </p:extLst>
          </p:nvPr>
        </p:nvGraphicFramePr>
        <p:xfrm>
          <a:off x="2023207" y="2083777"/>
          <a:ext cx="8237416" cy="426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974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0DCF9-2924-895A-DC7E-1D8C8273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4BF854-8665-C1D1-53C5-C498A3818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494" y="1234481"/>
            <a:ext cx="3401568" cy="438903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Thank you!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Dan Swinney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dswinney@mfgren.org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Erica Swinney Staley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ejswinney@gmail.com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A19387-ED29-ED1B-2E9D-2A2C68B4B3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7" y="5016136"/>
            <a:ext cx="1395697" cy="860880"/>
          </a:xfrm>
          <a:prstGeom prst="rect">
            <a:avLst/>
          </a:prstGeom>
        </p:spPr>
      </p:pic>
      <p:pic>
        <p:nvPicPr>
          <p:cNvPr id="6" name="Picture 5" descr="A group of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190821C1-96C4-D5C6-6242-D6D5DD8E0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234481"/>
            <a:ext cx="5994345" cy="449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80DEF-3715-FF3E-9ABF-78540F486633}"/>
              </a:ext>
            </a:extLst>
          </p:cNvPr>
          <p:cNvSpPr txBox="1"/>
          <p:nvPr/>
        </p:nvSpPr>
        <p:spPr>
          <a:xfrm>
            <a:off x="8480337" y="5877016"/>
            <a:ext cx="183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www.mfgren.org</a:t>
            </a:r>
          </a:p>
        </p:txBody>
      </p:sp>
    </p:spTree>
    <p:extLst>
      <p:ext uri="{BB962C8B-B14F-4D97-AF65-F5344CB8AC3E}">
        <p14:creationId xmlns:p14="http://schemas.microsoft.com/office/powerpoint/2010/main" val="120768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hicago acto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-152400"/>
            <a:ext cx="9677400" cy="7162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4176417" y="732723"/>
            <a:ext cx="3839169" cy="938464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n w="1270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Or like this:</a:t>
            </a:r>
          </a:p>
        </p:txBody>
      </p:sp>
    </p:spTree>
    <p:extLst>
      <p:ext uri="{BB962C8B-B14F-4D97-AF65-F5344CB8AC3E}">
        <p14:creationId xmlns:p14="http://schemas.microsoft.com/office/powerpoint/2010/main" val="288603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theglobalistreport.com/wp-content/uploads/2011/12/China-Flag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/>
          <a:stretch/>
        </p:blipFill>
        <p:spPr bwMode="auto">
          <a:xfrm>
            <a:off x="1524000" y="2514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globalistreport.com/wp-content/uploads/2011/12/China-Flag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/>
          <a:stretch/>
        </p:blipFill>
        <p:spPr bwMode="auto">
          <a:xfrm>
            <a:off x="5638800" y="1"/>
            <a:ext cx="5029200" cy="51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47800"/>
            <a:ext cx="6248400" cy="45720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endParaRPr lang="en-US" sz="2400"/>
          </a:p>
          <a:p>
            <a:pPr marL="533400" indent="-533400">
              <a:buNone/>
            </a:pPr>
            <a:endParaRPr lang="en-US" sz="2400"/>
          </a:p>
        </p:txBody>
      </p:sp>
      <p:pic>
        <p:nvPicPr>
          <p:cNvPr id="1026" name="Picture 2" descr="http://www.theglobalistreport.com/wp-content/uploads/2011/12/Chin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44547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5006463" y="547254"/>
            <a:ext cx="4223086" cy="1662547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n w="1270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Or they’re all going here:</a:t>
            </a:r>
          </a:p>
        </p:txBody>
      </p:sp>
      <p:pic>
        <p:nvPicPr>
          <p:cNvPr id="1030" name="Picture 6" descr="http://a.abcnews.com/images/International/nm_foxconn_100607_m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2723904"/>
            <a:ext cx="3482463" cy="41340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odora.com/maps/new2/china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6464" y="2723904"/>
            <a:ext cx="5661537" cy="41340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1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38100"/>
            <a:ext cx="9829800" cy="6934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1100" y="800275"/>
            <a:ext cx="9829800" cy="6496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819400" y="6019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r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600">
              <a:solidFill>
                <a:srgbClr val="002384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600">
              <a:solidFill>
                <a:srgbClr val="002384"/>
              </a:solidFill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2999285" y="233694"/>
            <a:ext cx="6193430" cy="15114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A Brief History of U.S.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3592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lh5.googleusercontent.com/-SIigK-qlIbE/TXmVo_akzTI/AAAAAAAABDg/dJOREOJ7aTc/fork+in+the+roa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032311"/>
            <a:ext cx="9144000" cy="612323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236220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F0125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we accept</a:t>
            </a:r>
            <a:b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F0125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F0125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decline of manufacturing, our communities, and our nation?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2454534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do we rebuild manufacturing as the foundation for our  society?</a:t>
            </a: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indent="-533400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A Fork in the Road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1A91-AACB-EACB-67CB-D8D64718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Today’s Talk</a:t>
            </a:r>
          </a:p>
        </p:txBody>
      </p:sp>
      <p:pic>
        <p:nvPicPr>
          <p:cNvPr id="7" name="Content Placeholder 6" descr="A group of people posing for a photo in front of a large yellow machine&#10;&#10;Description automatically generated with medium confidence">
            <a:extLst>
              <a:ext uri="{FF2B5EF4-FFF2-40B4-BE49-F238E27FC236}">
                <a16:creationId xmlns:a16="http://schemas.microsoft.com/office/drawing/2014/main" id="{FAA74109-9D98-9F80-32C0-3001A833A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4F9A4-0F6B-63FB-A6CF-F2B21D60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3A98EE3D-8CD1-4C3F-BD1C-C98C9596463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E648-6291-0B37-5CC3-8C989E65C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3" y="2502568"/>
            <a:ext cx="4579130" cy="32725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Manufacturing Renaissance: Background  </a:t>
            </a:r>
          </a:p>
          <a:p>
            <a:r>
              <a:rPr lang="en-US" sz="1800" dirty="0"/>
              <a:t>Manufacturing Matters</a:t>
            </a:r>
          </a:p>
          <a:p>
            <a:r>
              <a:rPr lang="en-US" sz="1800" dirty="0"/>
              <a:t>Mondragon</a:t>
            </a:r>
          </a:p>
          <a:p>
            <a:r>
              <a:rPr lang="en-US" sz="1800" dirty="0"/>
              <a:t>Austin Polytechnical Academy: </a:t>
            </a:r>
          </a:p>
          <a:p>
            <a:pPr lvl="1"/>
            <a:r>
              <a:rPr lang="en-US" sz="1400" dirty="0"/>
              <a:t>Our approach</a:t>
            </a:r>
          </a:p>
          <a:p>
            <a:pPr lvl="1"/>
            <a:r>
              <a:rPr lang="en-US" sz="1400" dirty="0"/>
              <a:t>Lessons learned </a:t>
            </a:r>
          </a:p>
          <a:p>
            <a:r>
              <a:rPr lang="en-US" sz="1800" dirty="0"/>
              <a:t>Questions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58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A668-C080-470B-B020-87FD79E7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1" y="545085"/>
            <a:ext cx="6179209" cy="845127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Manufacturing Renaissance (MR) </a:t>
            </a:r>
            <a:br>
              <a:rPr lang="en-US" sz="4000" b="1" dirty="0"/>
            </a:br>
            <a:r>
              <a:rPr lang="en-US" sz="2200" b="1" dirty="0"/>
              <a:t>formerly the Center for Labor and Community Research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B6A12B36-9EAE-4066-8214-E94B93C3F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38351"/>
              </p:ext>
            </p:extLst>
          </p:nvPr>
        </p:nvGraphicFramePr>
        <p:xfrm>
          <a:off x="5467196" y="1655617"/>
          <a:ext cx="5984138" cy="423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33CE4-D200-480D-97FC-66479ED2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2D5084-A413-41FC-8F44-C19439476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753" y="10"/>
            <a:ext cx="4827181" cy="27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416982EB-BA40-EE59-973D-0250824B6A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3D627-CE39-2EB6-2E1D-954C2AE1FF1A}"/>
              </a:ext>
            </a:extLst>
          </p:cNvPr>
          <p:cNvSpPr txBox="1"/>
          <p:nvPr/>
        </p:nvSpPr>
        <p:spPr>
          <a:xfrm>
            <a:off x="3384243" y="2134083"/>
            <a:ext cx="139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1983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19D44-955A-2D4F-B95F-43769F54B544}"/>
              </a:ext>
            </a:extLst>
          </p:cNvPr>
          <p:cNvSpPr txBox="1"/>
          <p:nvPr/>
        </p:nvSpPr>
        <p:spPr>
          <a:xfrm>
            <a:off x="3430056" y="6146202"/>
            <a:ext cx="139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38FE5-6461-32E7-2E89-05CDBE587E87}"/>
              </a:ext>
            </a:extLst>
          </p:cNvPr>
          <p:cNvSpPr txBox="1"/>
          <p:nvPr/>
        </p:nvSpPr>
        <p:spPr>
          <a:xfrm>
            <a:off x="1708206" y="0"/>
            <a:ext cx="366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MR/CLCR Founder at Taylor Forge</a:t>
            </a:r>
          </a:p>
        </p:txBody>
      </p:sp>
    </p:spTree>
    <p:extLst>
      <p:ext uri="{BB962C8B-B14F-4D97-AF65-F5344CB8AC3E}">
        <p14:creationId xmlns:p14="http://schemas.microsoft.com/office/powerpoint/2010/main" val="321665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0FC3F-2079-3F6A-D84A-8908AD34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Manufacturing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27BA-7295-C6A8-3359-B1113E6A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4997824" cy="4023053"/>
          </a:xfrm>
        </p:spPr>
        <p:txBody>
          <a:bodyPr>
            <a:normAutofit/>
          </a:bodyPr>
          <a:lstStyle/>
          <a:p>
            <a:r>
              <a:rPr lang="en-US" sz="1600" dirty="0"/>
              <a:t>The loss of manufacturing jobs facilitated the large- scale poverty, crime we see in US society today</a:t>
            </a:r>
          </a:p>
          <a:p>
            <a:r>
              <a:rPr lang="en-US" sz="1600" dirty="0"/>
              <a:t>Only sector that can build a middle class and reduce poverty</a:t>
            </a:r>
          </a:p>
          <a:p>
            <a:r>
              <a:rPr lang="en-US" sz="1600" dirty="0"/>
              <a:t>Average compensation about $110,000 annually (2025)</a:t>
            </a:r>
          </a:p>
          <a:p>
            <a:r>
              <a:rPr lang="en-US" sz="1600" dirty="0"/>
              <a:t>Each manufacturing job creates 5 jobs</a:t>
            </a:r>
          </a:p>
          <a:p>
            <a:r>
              <a:rPr lang="en-US" sz="1600" dirty="0"/>
              <a:t>Higher quality jobs</a:t>
            </a:r>
          </a:p>
          <a:p>
            <a:r>
              <a:rPr lang="en-US" sz="1600" dirty="0"/>
              <a:t>Only sector that can solve the environmental crisis</a:t>
            </a:r>
          </a:p>
          <a:p>
            <a:r>
              <a:rPr lang="en-US" sz="1600" dirty="0"/>
              <a:t>Chicago’s education system failing manufacturing </a:t>
            </a:r>
          </a:p>
          <a:p>
            <a:r>
              <a:rPr lang="en-US" sz="1600" dirty="0"/>
              <a:t>5,000 (up to 16k in 2018) jobs going unfilled every year in Chicago</a:t>
            </a:r>
          </a:p>
          <a:p>
            <a:pPr lvl="1"/>
            <a:r>
              <a:rPr lang="en-US" sz="1200" dirty="0"/>
              <a:t>59% of Black and 37% of Latinx young adults, ages 20-24, are jobless in Chicago. (UIC 2016)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wind.png">
            <a:extLst>
              <a:ext uri="{FF2B5EF4-FFF2-40B4-BE49-F238E27FC236}">
                <a16:creationId xmlns:a16="http://schemas.microsoft.com/office/drawing/2014/main" id="{BFF9AA7F-1A7D-2989-3FB9-545119B44D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30E5D-942A-059A-62A6-B08281D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5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NJIDiyxN7rjFdj1nAcn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vkDW4TzfXBTLfawhS3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r4hMg6PpAL9xKMDaZMZ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HTpvuh763gyhTyFhDtp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BHpKDI4FHxPJnnmKByi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ZsT5uH8w8RGzhI5KDo1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s9bhUSRRfwqHIWRyenx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3O6EERUTskkY0JTcMf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8AZ8S5aEQnBu6nbfeZX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J0izUhewKODgdyhPZ1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1X5t6KcmhYPe00sXQO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eNyztfn1gXPug9RXjNn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BLIkhGoKCw4OIiUwgX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pvKj5TuaNo3cbNR9XHC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qrrz3Nwp2TkJmcAYAvf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SrqEyZ77fTAKFVsW7oq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cg7h63FyNljBEFG1z0av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ManufacturingRenaissan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3AAFD6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14320</TotalTime>
  <Words>1678</Words>
  <Application>Microsoft Office PowerPoint</Application>
  <PresentationFormat>Widescreen</PresentationFormat>
  <Paragraphs>221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Black</vt:lpstr>
      <vt:lpstr>Arial</vt:lpstr>
      <vt:lpstr>Avenir Next LT Pro Light</vt:lpstr>
      <vt:lpstr>Wingdings 2</vt:lpstr>
      <vt:lpstr>Calibri Light</vt:lpstr>
      <vt:lpstr>Montserrat</vt:lpstr>
      <vt:lpstr>Arial Narrow</vt:lpstr>
      <vt:lpstr>Corbel</vt:lpstr>
      <vt:lpstr>Aptos Black</vt:lpstr>
      <vt:lpstr>Calibri</vt:lpstr>
      <vt:lpstr>Avenir Next LT Pro</vt:lpstr>
      <vt:lpstr>Office Theme</vt:lpstr>
      <vt:lpstr>Frame</vt:lpstr>
      <vt:lpstr>PowerPoint Presentation</vt:lpstr>
      <vt:lpstr>Many Americans think factories look like this:</vt:lpstr>
      <vt:lpstr>Or like this:</vt:lpstr>
      <vt:lpstr>Or they’re all going here:</vt:lpstr>
      <vt:lpstr>PowerPoint Presentation</vt:lpstr>
      <vt:lpstr>PowerPoint Presentation</vt:lpstr>
      <vt:lpstr>Today’s Talk</vt:lpstr>
      <vt:lpstr>Manufacturing Renaissance (MR)  formerly the Center for Labor and Community Research</vt:lpstr>
      <vt:lpstr>Manufacturing Matters</vt:lpstr>
      <vt:lpstr>Manufacturing Matters</vt:lpstr>
      <vt:lpstr>International Influences:  Mondragon, Basque Country, Spain</vt:lpstr>
      <vt:lpstr>MR’s Response - From problems to prototypes</vt:lpstr>
      <vt:lpstr>The Chicagoland Manufacturing Renaissance Council </vt:lpstr>
      <vt:lpstr>PowerPoint Presentation</vt:lpstr>
      <vt:lpstr>PowerPoint Presentation</vt:lpstr>
      <vt:lpstr>PowerPoint Presentation</vt:lpstr>
      <vt:lpstr>Young Manufacturers Association</vt:lpstr>
      <vt:lpstr>Austin Polytechnical Academy/ Career Pathway Services Results 2010 - 2022</vt:lpstr>
      <vt:lpstr>This is what success looks like</vt:lpstr>
      <vt:lpstr>Part of the Solution –  What We’ve Learned  </vt:lpstr>
      <vt:lpstr>Part of the Solution –  What We’ve Learned  </vt:lpstr>
      <vt:lpstr>Part of the Solution –  Programs as Prototypes to Build an Inclusive Manufacturing Ecosystem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Staley</dc:creator>
  <cp:lastModifiedBy>Peter Botsman</cp:lastModifiedBy>
  <cp:revision>222</cp:revision>
  <cp:lastPrinted>2022-04-13T20:30:35Z</cp:lastPrinted>
  <dcterms:created xsi:type="dcterms:W3CDTF">2020-08-10T15:14:50Z</dcterms:created>
  <dcterms:modified xsi:type="dcterms:W3CDTF">2026-04-11T00:07:45Z</dcterms:modified>
</cp:coreProperties>
</file>